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6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</p:sldMasterIdLst>
  <p:notesMasterIdLst>
    <p:notesMasterId r:id="rId64"/>
  </p:notesMasterIdLst>
  <p:sldIdLst>
    <p:sldId id="256" r:id="rId3"/>
    <p:sldId id="386" r:id="rId4"/>
    <p:sldId id="444" r:id="rId5"/>
    <p:sldId id="445" r:id="rId6"/>
    <p:sldId id="446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67" r:id="rId15"/>
    <p:sldId id="484" r:id="rId16"/>
    <p:sldId id="416" r:id="rId17"/>
    <p:sldId id="461" r:id="rId18"/>
    <p:sldId id="463" r:id="rId19"/>
    <p:sldId id="428" r:id="rId20"/>
    <p:sldId id="483" r:id="rId21"/>
    <p:sldId id="378" r:id="rId22"/>
    <p:sldId id="404" r:id="rId23"/>
    <p:sldId id="405" r:id="rId24"/>
    <p:sldId id="432" r:id="rId25"/>
    <p:sldId id="379" r:id="rId26"/>
    <p:sldId id="380" r:id="rId27"/>
    <p:sldId id="485" r:id="rId28"/>
    <p:sldId id="409" r:id="rId29"/>
    <p:sldId id="486" r:id="rId30"/>
    <p:sldId id="387" r:id="rId31"/>
    <p:sldId id="437" r:id="rId32"/>
    <p:sldId id="398" r:id="rId33"/>
    <p:sldId id="487" r:id="rId34"/>
    <p:sldId id="410" r:id="rId35"/>
    <p:sldId id="477" r:id="rId36"/>
    <p:sldId id="473" r:id="rId37"/>
    <p:sldId id="471" r:id="rId38"/>
    <p:sldId id="480" r:id="rId39"/>
    <p:sldId id="490" r:id="rId40"/>
    <p:sldId id="454" r:id="rId41"/>
    <p:sldId id="419" r:id="rId42"/>
    <p:sldId id="488" r:id="rId43"/>
    <p:sldId id="415" r:id="rId44"/>
    <p:sldId id="412" r:id="rId45"/>
    <p:sldId id="413" r:id="rId46"/>
    <p:sldId id="418" r:id="rId47"/>
    <p:sldId id="458" r:id="rId48"/>
    <p:sldId id="364" r:id="rId49"/>
    <p:sldId id="436" r:id="rId50"/>
    <p:sldId id="481" r:id="rId51"/>
    <p:sldId id="383" r:id="rId52"/>
    <p:sldId id="394" r:id="rId53"/>
    <p:sldId id="396" r:id="rId54"/>
    <p:sldId id="395" r:id="rId55"/>
    <p:sldId id="482" r:id="rId56"/>
    <p:sldId id="438" r:id="rId57"/>
    <p:sldId id="491" r:id="rId58"/>
    <p:sldId id="492" r:id="rId59"/>
    <p:sldId id="426" r:id="rId60"/>
    <p:sldId id="382" r:id="rId61"/>
    <p:sldId id="406" r:id="rId62"/>
    <p:sldId id="425" r:id="rId6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6" autoAdjust="0"/>
    <p:restoredTop sz="71454" autoAdjust="0"/>
  </p:normalViewPr>
  <p:slideViewPr>
    <p:cSldViewPr>
      <p:cViewPr varScale="1">
        <p:scale>
          <a:sx n="53" d="100"/>
          <a:sy n="53" d="100"/>
        </p:scale>
        <p:origin x="1074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43F20-7B5F-49E4-985D-BEB4253963F3}" type="datetimeFigureOut">
              <a:rPr lang="fr-FR" smtClean="0"/>
              <a:pPr/>
              <a:t>11/08/2022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BD0D7-0D9F-4D34-AE75-DF05F8DD555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63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8542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Chaque fichier importé est une couche,</a:t>
            </a:r>
            <a:r>
              <a:rPr lang="fr-FR" baseline="0" dirty="0" smtClean="0"/>
              <a:t> </a:t>
            </a:r>
            <a:r>
              <a:rPr lang="fr-FR" dirty="0" smtClean="0"/>
              <a:t>Les couches se superposent</a:t>
            </a:r>
          </a:p>
          <a:p>
            <a:pPr lvl="0"/>
            <a:r>
              <a:rPr lang="fr-FR" dirty="0" smtClean="0"/>
              <a:t>Une couche peut comporter plusieurs éléments.</a:t>
            </a:r>
          </a:p>
          <a:p>
            <a:pPr hangingPunct="0"/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dirty="0" smtClean="0"/>
              <a:t>Le</a:t>
            </a:r>
            <a:r>
              <a:rPr lang="fr-FR" baseline="0" dirty="0" smtClean="0"/>
              <a:t> centre de contrôle affiche les couches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L’ordre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couches dans le centre de contrôle peut être inversé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hangingPunct="0"/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7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GlobalMapper</a:t>
            </a:r>
            <a:r>
              <a:rPr lang="fr-FR" dirty="0" smtClean="0"/>
              <a:t> détecte la projection d’un</a:t>
            </a:r>
            <a:r>
              <a:rPr lang="fr-FR" baseline="0" dirty="0" smtClean="0"/>
              <a:t> fichier quand c’est possible.</a:t>
            </a:r>
          </a:p>
          <a:p>
            <a:r>
              <a:rPr lang="fr-FR" baseline="0" dirty="0" smtClean="0"/>
              <a:t>Sinon, il demande à l’utilisateur de choisir une projection.</a:t>
            </a:r>
          </a:p>
          <a:p>
            <a:r>
              <a:rPr lang="fr-FR" baseline="0" dirty="0" smtClean="0"/>
              <a:t>On ne peut pas mettre une projection au hasard sans s’attendre à des anomalies.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565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projection actuelle = la </a:t>
            </a:r>
            <a:r>
              <a:rPr lang="fr-FR" dirty="0" err="1" smtClean="0"/>
              <a:t>carto</a:t>
            </a:r>
            <a:r>
              <a:rPr lang="fr-FR" dirty="0" smtClean="0"/>
              <a:t> affiche ou par défaut en géographique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En géographique, faire attention au format DMS/</a:t>
            </a:r>
            <a:r>
              <a:rPr lang="fr-FR" baseline="0" dirty="0" err="1" smtClean="0"/>
              <a:t>dd.ddd</a:t>
            </a:r>
            <a:endParaRPr lang="fr-FR" baseline="0" dirty="0" smtClean="0"/>
          </a:p>
          <a:p>
            <a:r>
              <a:rPr lang="fr-FR" baseline="0" dirty="0" smtClean="0"/>
              <a:t>DMS, indiquer NS/EW, </a:t>
            </a:r>
            <a:r>
              <a:rPr lang="fr-FR" baseline="0" dirty="0" err="1" smtClean="0"/>
              <a:t>dd.ddd</a:t>
            </a:r>
            <a:r>
              <a:rPr lang="fr-FR" baseline="0" dirty="0" smtClean="0"/>
              <a:t> indiquer +/-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Privilégier MGRS et géographique : moins de confusion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613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tuilage consiste à découper une zone en carrés</a:t>
            </a:r>
            <a:r>
              <a:rPr lang="fr-FR" baseline="0" dirty="0" smtClean="0"/>
              <a:t> plus petits.</a:t>
            </a:r>
          </a:p>
          <a:p>
            <a:r>
              <a:rPr lang="fr-FR" baseline="0" dirty="0" smtClean="0"/>
              <a:t>Le tuilage est la technique utilisée pour obtenir des niveaux de zoom fixe. </a:t>
            </a:r>
          </a:p>
          <a:p>
            <a:r>
              <a:rPr lang="fr-FR" baseline="0" dirty="0" smtClean="0"/>
              <a:t>Comme le montre l’image, le niveau 0 montre l’intégralité d’une carte, le niveau découpe en quatre le zoom précédent, ainsi de suite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399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Pour mieux comprendre les fichiers TXT/CSV, exporter une couche existante</a:t>
            </a:r>
          </a:p>
          <a:p>
            <a:endParaRPr lang="fr-FR" baseline="0" dirty="0" smtClean="0"/>
          </a:p>
          <a:p>
            <a:r>
              <a:rPr lang="fr-FR" baseline="0" dirty="0" smtClean="0"/>
              <a:t>Export TXT : coordonnées </a:t>
            </a:r>
            <a:r>
              <a:rPr lang="fr-FR" baseline="0" dirty="0" err="1" smtClean="0"/>
              <a:t>Geo</a:t>
            </a:r>
            <a:r>
              <a:rPr lang="fr-FR" baseline="0" dirty="0" smtClean="0"/>
              <a:t>, MGRS ou ECEF, génère attributs, style, et fichier de projection</a:t>
            </a:r>
          </a:p>
          <a:p>
            <a:r>
              <a:rPr lang="fr-FR" baseline="0" dirty="0" smtClean="0"/>
              <a:t>Export CSV : coordonnées en projection courante, génère attributs, symbole</a:t>
            </a:r>
          </a:p>
          <a:p>
            <a:endParaRPr lang="fr-FR" baseline="0" dirty="0" smtClean="0"/>
          </a:p>
          <a:p>
            <a:r>
              <a:rPr lang="fr-FR" baseline="0" dirty="0" smtClean="0"/>
              <a:t>Si les points n’apparaissent pas ou en décalé : vérifier X/Y ou Y/X, la projection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02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GlobalMapper</a:t>
            </a:r>
            <a:r>
              <a:rPr lang="fr-FR" dirty="0" smtClean="0"/>
              <a:t> nous</a:t>
            </a:r>
            <a:r>
              <a:rPr lang="fr-FR" baseline="0" dirty="0" smtClean="0"/>
              <a:t> demande d’indiquer la projection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396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/>
              <a:t>Afficher un carroyage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Configuration -&gt; Display options</a:t>
            </a:r>
          </a:p>
          <a:p>
            <a:pPr marL="685800" lvl="1" indent="-228600">
              <a:buAutoNum type="arabicParenR"/>
            </a:pPr>
            <a:r>
              <a:rPr lang="fr-FR" dirty="0"/>
              <a:t>Dans</a:t>
            </a:r>
            <a:r>
              <a:rPr lang="fr-FR" baseline="0" dirty="0"/>
              <a:t> </a:t>
            </a:r>
            <a:r>
              <a:rPr lang="fr-FR" baseline="0" dirty="0" err="1"/>
              <a:t>Grid</a:t>
            </a:r>
            <a:r>
              <a:rPr lang="fr-FR" baseline="0" dirty="0"/>
              <a:t> display, choisir la </a:t>
            </a:r>
            <a:r>
              <a:rPr lang="fr-FR" baseline="0" dirty="0" smtClean="0"/>
              <a:t>projection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Choix de la taille des carreaux</a:t>
            </a:r>
            <a:endParaRPr lang="fr-FR" baseline="0" dirty="0"/>
          </a:p>
          <a:p>
            <a:pPr marL="685800" lvl="1" indent="-228600">
              <a:buAutoNum type="arabicParenR"/>
            </a:pPr>
            <a:endParaRPr lang="fr-FR" baseline="0" dirty="0"/>
          </a:p>
          <a:p>
            <a:pPr marL="228600" lvl="0" indent="-228600">
              <a:buAutoNum type="arabicParenR"/>
            </a:pPr>
            <a:r>
              <a:rPr lang="fr-FR" baseline="0" dirty="0"/>
              <a:t>Définir </a:t>
            </a:r>
            <a:r>
              <a:rPr lang="fr-FR" baseline="0" dirty="0" smtClean="0"/>
              <a:t>l’affichage des coordonnées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baseline="0" dirty="0"/>
              <a:t>Configuration -&gt; General -&gt; </a:t>
            </a:r>
            <a:r>
              <a:rPr lang="fr-FR" baseline="0" dirty="0" err="1"/>
              <a:t>Measure</a:t>
            </a:r>
            <a:r>
              <a:rPr lang="fr-FR" baseline="0" dirty="0"/>
              <a:t>/</a:t>
            </a:r>
            <a:r>
              <a:rPr lang="fr-FR" baseline="0" dirty="0" err="1"/>
              <a:t>units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dirty="0"/>
              <a:t>Choisir</a:t>
            </a:r>
            <a:r>
              <a:rPr lang="fr-FR" baseline="0" dirty="0"/>
              <a:t> dans Position Display </a:t>
            </a:r>
            <a:r>
              <a:rPr lang="fr-FR" baseline="0" dirty="0" smtClean="0"/>
              <a:t>format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dirty="0" smtClean="0"/>
              <a:t>Afficher la carte à l’échelle 1:25000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Menu </a:t>
            </a:r>
            <a:r>
              <a:rPr lang="fr-FR" dirty="0" err="1" smtClean="0"/>
              <a:t>View</a:t>
            </a:r>
            <a:r>
              <a:rPr lang="fr-FR" dirty="0" smtClean="0"/>
              <a:t> -&gt; Zoom </a:t>
            </a:r>
            <a:r>
              <a:rPr lang="fr-FR" dirty="0" err="1" smtClean="0"/>
              <a:t>View</a:t>
            </a:r>
            <a:r>
              <a:rPr lang="fr-FR" baseline="0" dirty="0" smtClean="0"/>
              <a:t> -&gt; Zoom to </a:t>
            </a:r>
            <a:r>
              <a:rPr lang="fr-FR" baseline="0" dirty="0" err="1" smtClean="0"/>
              <a:t>scale</a:t>
            </a:r>
            <a:endParaRPr lang="fr-FR" baseline="0" dirty="0" smtClean="0"/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Régler le « </a:t>
            </a:r>
            <a:r>
              <a:rPr lang="fr-FR" dirty="0" err="1" smtClean="0"/>
              <a:t>snap</a:t>
            </a:r>
            <a:r>
              <a:rPr lang="fr-FR" dirty="0" smtClean="0"/>
              <a:t>-to-</a:t>
            </a:r>
            <a:r>
              <a:rPr lang="fr-FR" dirty="0" err="1" smtClean="0"/>
              <a:t>feature</a:t>
            </a:r>
            <a:r>
              <a:rPr lang="fr-FR" dirty="0" smtClean="0"/>
              <a:t>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Configuration -&gt; </a:t>
            </a:r>
            <a:r>
              <a:rPr lang="fr-FR" baseline="0" dirty="0" err="1" smtClean="0"/>
              <a:t>Vector</a:t>
            </a:r>
            <a:r>
              <a:rPr lang="fr-FR" baseline="0" dirty="0" smtClean="0"/>
              <a:t> Display -&gt; Advanced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Choix du type de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à accrocher, Snap </a:t>
            </a:r>
            <a:r>
              <a:rPr lang="fr-FR" baseline="0" dirty="0" err="1" smtClean="0"/>
              <a:t>Tolerance</a:t>
            </a:r>
            <a:endParaRPr lang="fr-FR" baseline="0" dirty="0" smtClean="0"/>
          </a:p>
          <a:p>
            <a:pPr marL="228600" lvl="0" indent="-228600">
              <a:buAutoNum type="arabicParenR"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846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 smtClean="0"/>
              <a:t>Ouvrir la </a:t>
            </a:r>
            <a:r>
              <a:rPr lang="fr-FR" baseline="0" dirty="0" err="1" smtClean="0"/>
              <a:t>carto</a:t>
            </a:r>
            <a:endParaRPr lang="fr-FR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Faire glisser les fichiers cartes/alsace2.tif et SAT/coupeJP2.tif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Importer ORTHO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fichier -&gt; ouvrir tous les fichiers dans une arborescence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Sélectionner le dossier CARTO\BDORTHO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définir l’extension sur *.</a:t>
            </a:r>
            <a:r>
              <a:rPr lang="fr-FR" baseline="0" dirty="0" err="1" smtClean="0"/>
              <a:t>ecw</a:t>
            </a:r>
            <a:endParaRPr lang="fr-FR" baseline="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Importer le relief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fichier -&gt; ouvrir tous les fichiers dans une arborescence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Sélectionner le dossier CARTO\</a:t>
            </a:r>
            <a:r>
              <a:rPr lang="fr-FR" baseline="0" dirty="0" err="1" smtClean="0"/>
              <a:t>dted</a:t>
            </a:r>
            <a:endParaRPr lang="fr-FR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définir l’extension sur *.*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Importer </a:t>
            </a:r>
            <a:r>
              <a:rPr lang="fr-FR" baseline="0" dirty="0" err="1" smtClean="0"/>
              <a:t>geonames</a:t>
            </a:r>
            <a:r>
              <a:rPr lang="fr-FR" baseline="0" dirty="0" smtClean="0"/>
              <a:t> (le fichier est reconnu)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630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Importer vecteurs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Faire glisser le fichier vecteurs/</a:t>
            </a:r>
            <a:r>
              <a:rPr lang="fr-FR" baseline="0" dirty="0" err="1" smtClean="0"/>
              <a:t>villes_alsace.kmz</a:t>
            </a:r>
            <a:endParaRPr lang="fr-FR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vecteurs/zones emprises/zones </a:t>
            </a:r>
            <a:r>
              <a:rPr lang="fr-FR" baseline="0" dirty="0" err="1" smtClean="0"/>
              <a:t>emprises.shp</a:t>
            </a: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Importer relais.csv</a:t>
            </a:r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Point </a:t>
            </a:r>
            <a:r>
              <a:rPr lang="fr-FR" dirty="0" err="1" smtClean="0"/>
              <a:t>only</a:t>
            </a:r>
            <a:endParaRPr lang="fr-FR" dirty="0" smtClean="0"/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Coordonnées</a:t>
            </a:r>
            <a:r>
              <a:rPr lang="fr-FR" baseline="0" dirty="0" smtClean="0"/>
              <a:t> MGRS</a:t>
            </a:r>
          </a:p>
          <a:p>
            <a:pPr marL="685800" lvl="1" indent="-228600">
              <a:buFontTx/>
              <a:buAutoNum type="arabicParenR"/>
            </a:pPr>
            <a:r>
              <a:rPr lang="fr-FR" baseline="0" dirty="0" err="1" smtClean="0"/>
              <a:t>Delimiter</a:t>
            </a:r>
            <a:r>
              <a:rPr lang="fr-FR" baseline="0" dirty="0" smtClean="0"/>
              <a:t> : auto-</a:t>
            </a:r>
            <a:r>
              <a:rPr lang="fr-FR" baseline="0" dirty="0" err="1" smtClean="0"/>
              <a:t>detect</a:t>
            </a:r>
            <a:endParaRPr lang="fr-FR" dirty="0" smtClean="0"/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Cocher « </a:t>
            </a:r>
            <a:r>
              <a:rPr lang="fr-FR" dirty="0" err="1" smtClean="0"/>
              <a:t>Include</a:t>
            </a:r>
            <a:r>
              <a:rPr lang="fr-FR" dirty="0" smtClean="0"/>
              <a:t> </a:t>
            </a:r>
            <a:r>
              <a:rPr lang="fr-FR" dirty="0" err="1" smtClean="0"/>
              <a:t>attributes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lines</a:t>
            </a:r>
            <a:r>
              <a:rPr lang="fr-FR" dirty="0" smtClean="0"/>
              <a:t> » </a:t>
            </a:r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Cocher</a:t>
            </a:r>
            <a:r>
              <a:rPr lang="fr-FR" baseline="0" dirty="0" smtClean="0"/>
              <a:t> </a:t>
            </a:r>
            <a:r>
              <a:rPr lang="fr-FR" dirty="0" smtClean="0"/>
              <a:t>« </a:t>
            </a:r>
            <a:r>
              <a:rPr lang="fr-FR" dirty="0" err="1" smtClean="0"/>
              <a:t>Column</a:t>
            </a:r>
            <a:r>
              <a:rPr lang="fr-FR" dirty="0" smtClean="0"/>
              <a:t> headers in first </a:t>
            </a:r>
            <a:r>
              <a:rPr lang="fr-FR" dirty="0" err="1" smtClean="0"/>
              <a:t>row</a:t>
            </a:r>
            <a:r>
              <a:rPr lang="fr-FR" dirty="0" smtClean="0"/>
              <a:t> »</a:t>
            </a:r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Décocher « </a:t>
            </a:r>
            <a:r>
              <a:rPr lang="fr-FR" dirty="0" err="1" smtClean="0"/>
              <a:t>Treat</a:t>
            </a:r>
            <a:r>
              <a:rPr lang="fr-FR" dirty="0" smtClean="0"/>
              <a:t> 3rd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coordinate</a:t>
            </a:r>
            <a:r>
              <a:rPr lang="fr-FR" baseline="0" dirty="0" smtClean="0"/>
              <a:t> value as </a:t>
            </a:r>
            <a:r>
              <a:rPr lang="fr-FR" baseline="0" dirty="0" err="1" smtClean="0"/>
              <a:t>elevation</a:t>
            </a:r>
            <a:r>
              <a:rPr lang="fr-FR" baseline="0" dirty="0" smtClean="0"/>
              <a:t> »</a:t>
            </a:r>
            <a:endParaRPr lang="fr-FR" dirty="0" smtClean="0"/>
          </a:p>
          <a:p>
            <a:pPr marL="685800" lvl="1" indent="-228600">
              <a:buFontTx/>
              <a:buAutoNum type="arabicParenR"/>
            </a:pPr>
            <a:r>
              <a:rPr lang="fr-FR" baseline="0" dirty="0" smtClean="0"/>
              <a:t>Attribuer le style de point « relais » </a:t>
            </a:r>
          </a:p>
          <a:p>
            <a:pPr marL="685800" lvl="1" indent="-228600">
              <a:buFontTx/>
              <a:buAutoNum type="arabicParenR"/>
            </a:pPr>
            <a:r>
              <a:rPr lang="fr-FR" dirty="0" smtClean="0"/>
              <a:t>Projection</a:t>
            </a:r>
            <a:r>
              <a:rPr lang="fr-FR" baseline="0" dirty="0" smtClean="0"/>
              <a:t> = </a:t>
            </a:r>
            <a:r>
              <a:rPr lang="fr-FR" baseline="0" dirty="0" err="1" smtClean="0"/>
              <a:t>Geographic</a:t>
            </a:r>
            <a:r>
              <a:rPr lang="fr-FR" baseline="0" dirty="0" smtClean="0"/>
              <a:t>/WGS84</a:t>
            </a:r>
          </a:p>
          <a:p>
            <a:pPr marL="685800" lvl="1" indent="-228600">
              <a:buFontTx/>
              <a:buAutoNum type="arabicParenR"/>
            </a:pPr>
            <a:endParaRPr lang="fr-FR" baseline="0" dirty="0" smtClean="0"/>
          </a:p>
          <a:p>
            <a:pPr marL="685800" lvl="1" indent="-228600">
              <a:buFontTx/>
              <a:buAutoNum type="arabicParenR"/>
            </a:pPr>
            <a:endParaRPr lang="fr-FR" baseline="0" dirty="0" smtClean="0"/>
          </a:p>
          <a:p>
            <a:pPr marL="228600" lvl="0" indent="-228600">
              <a:buFontTx/>
              <a:buAutoNum type="arabicParenR"/>
            </a:pPr>
            <a:r>
              <a:rPr lang="fr-FR" baseline="0" dirty="0" smtClean="0"/>
              <a:t>Importer </a:t>
            </a:r>
            <a:r>
              <a:rPr lang="fr-FR" b="1" dirty="0" err="1" smtClean="0"/>
              <a:t>Quartier_estienne.osm</a:t>
            </a:r>
            <a:endParaRPr lang="fr-FR" b="1" dirty="0" smtClean="0"/>
          </a:p>
          <a:p>
            <a:pPr marL="685800" lvl="1" indent="-228600">
              <a:buFontTx/>
              <a:buAutoNum type="arabicParenR"/>
            </a:pPr>
            <a:r>
              <a:rPr lang="fr-FR" b="0" dirty="0" smtClean="0"/>
              <a:t>Faire glisser le fichier</a:t>
            </a:r>
          </a:p>
          <a:p>
            <a:pPr marL="0" lvl="0" indent="0">
              <a:buFontTx/>
              <a:buNone/>
            </a:pPr>
            <a:endParaRPr lang="fr-FR" baseline="0" dirty="0" smtClean="0"/>
          </a:p>
          <a:p>
            <a:pPr marL="228600" lvl="0" indent="-228600">
              <a:buFontTx/>
              <a:buAutoNum type="arabicParenR"/>
            </a:pPr>
            <a:r>
              <a:rPr lang="fr-FR" baseline="0" dirty="0" smtClean="0"/>
              <a:t>Sauvegarder l’espace de travail</a:t>
            </a:r>
          </a:p>
          <a:p>
            <a:pPr marL="685800" lvl="1" indent="-228600">
              <a:buFontTx/>
              <a:buAutoNum type="arabicParenR"/>
            </a:pPr>
            <a:r>
              <a:rPr lang="fr-FR" baseline="0" dirty="0" smtClean="0"/>
              <a:t>CTRL + 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447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/>
              <a:t>Export </a:t>
            </a:r>
            <a:r>
              <a:rPr lang="fr-FR" dirty="0" smtClean="0"/>
              <a:t>KML</a:t>
            </a:r>
            <a:endParaRPr lang="fr-FR" dirty="0"/>
          </a:p>
          <a:p>
            <a:pPr marL="685800" lvl="1" indent="-228600">
              <a:buAutoNum type="arabicParenR"/>
            </a:pPr>
            <a:r>
              <a:rPr lang="fr-FR" dirty="0"/>
              <a:t>Sélectionner la couche</a:t>
            </a:r>
          </a:p>
          <a:p>
            <a:pPr marL="685800" lvl="1" indent="-228600">
              <a:buAutoNum type="arabicParenR"/>
            </a:pPr>
            <a:r>
              <a:rPr lang="fr-FR" dirty="0"/>
              <a:t>Clic droit</a:t>
            </a:r>
            <a:r>
              <a:rPr lang="fr-FR" baseline="0" dirty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Choisir le format KML/KMZ (</a:t>
            </a:r>
            <a:r>
              <a:rPr lang="fr-FR" baseline="0" dirty="0" err="1"/>
              <a:t>vector</a:t>
            </a:r>
            <a:r>
              <a:rPr lang="fr-FR" baseline="0" dirty="0"/>
              <a:t> data </a:t>
            </a:r>
            <a:r>
              <a:rPr lang="fr-FR" baseline="0" dirty="0" err="1"/>
              <a:t>only</a:t>
            </a:r>
            <a:r>
              <a:rPr lang="fr-FR" baseline="0" dirty="0" smtClean="0"/>
              <a:t>)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Pour exporter en KML (plutôt que KMZ), décocher la case « 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compressed</a:t>
            </a:r>
            <a:r>
              <a:rPr lang="fr-FR" baseline="0" dirty="0" smtClean="0"/>
              <a:t> KMZ file »</a:t>
            </a:r>
            <a:endParaRPr lang="fr-FR" baseline="0" dirty="0"/>
          </a:p>
          <a:p>
            <a:pPr marL="685800" lvl="1" indent="-228600">
              <a:buAutoNum type="arabicParenR"/>
            </a:pPr>
            <a:endParaRPr lang="fr-FR" baseline="0" dirty="0"/>
          </a:p>
          <a:p>
            <a:pPr marL="228600" lvl="0" indent="-228600">
              <a:buAutoNum type="arabicParenR"/>
            </a:pPr>
            <a:r>
              <a:rPr lang="fr-FR" baseline="0" dirty="0"/>
              <a:t>Export </a:t>
            </a:r>
            <a:r>
              <a:rPr lang="fr-FR" baseline="0" dirty="0" smtClean="0"/>
              <a:t>SHP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dirty="0"/>
              <a:t>Sélectionner la couche</a:t>
            </a:r>
          </a:p>
          <a:p>
            <a:pPr marL="685800" lvl="1" indent="-228600">
              <a:buAutoNum type="arabicParenR"/>
            </a:pPr>
            <a:r>
              <a:rPr lang="fr-FR" dirty="0"/>
              <a:t>Clic droit</a:t>
            </a:r>
            <a:r>
              <a:rPr lang="fr-FR" baseline="0" dirty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Choisir le format </a:t>
            </a:r>
            <a:r>
              <a:rPr lang="fr-FR" baseline="0" dirty="0" err="1" smtClean="0"/>
              <a:t>Shapefile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Export TXT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la couche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</a:t>
            </a:r>
            <a:r>
              <a:rPr lang="fr-FR" baseline="0" dirty="0" smtClean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format </a:t>
            </a:r>
            <a:r>
              <a:rPr lang="fr-FR" baseline="0" dirty="0" err="1" smtClean="0"/>
              <a:t>Textfile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84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But du cours :</a:t>
            </a:r>
            <a:r>
              <a:rPr lang="fr-FR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Faire un rappel des bases du logiciel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Manipuler plusieurs formats de données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Travailler ce qui a été vu précédemment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Explorer des fonctions plus avancés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284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 smtClean="0"/>
              <a:t>Export </a:t>
            </a:r>
            <a:r>
              <a:rPr lang="fr-FR" baseline="0" dirty="0"/>
              <a:t>DTED</a:t>
            </a:r>
          </a:p>
          <a:p>
            <a:pPr marL="685800" lvl="1" indent="-228600">
              <a:buAutoNum type="arabicParenR"/>
            </a:pPr>
            <a:r>
              <a:rPr lang="fr-FR" dirty="0"/>
              <a:t>Sélectionner la/les couche</a:t>
            </a:r>
          </a:p>
          <a:p>
            <a:pPr marL="685800" lvl="1" indent="-228600">
              <a:buAutoNum type="arabicParenR"/>
            </a:pPr>
            <a:r>
              <a:rPr lang="fr-FR" dirty="0"/>
              <a:t>Clic droit</a:t>
            </a:r>
            <a:r>
              <a:rPr lang="fr-FR" baseline="0" dirty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Choisir le format </a:t>
            </a:r>
            <a:r>
              <a:rPr lang="fr-FR" baseline="0" dirty="0" err="1" smtClean="0"/>
              <a:t>Geotiff</a:t>
            </a:r>
            <a:endParaRPr lang="fr-FR" baseline="0" dirty="0" smtClean="0"/>
          </a:p>
          <a:p>
            <a:pPr marL="228600" lvl="0" indent="-228600">
              <a:buAutoNum type="arabicParenR"/>
            </a:pPr>
            <a:endParaRPr lang="fr-FR" baseline="0" dirty="0"/>
          </a:p>
          <a:p>
            <a:pPr marL="228600" lvl="0" indent="-228600">
              <a:buAutoNum type="arabicParenR"/>
            </a:pPr>
            <a:r>
              <a:rPr lang="fr-FR" baseline="0" dirty="0" smtClean="0"/>
              <a:t>Export en qualité dégradée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les couches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</a:t>
            </a:r>
            <a:r>
              <a:rPr lang="fr-FR" baseline="0" dirty="0" smtClean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format </a:t>
            </a:r>
            <a:r>
              <a:rPr lang="fr-FR" baseline="0" dirty="0" err="1" smtClean="0"/>
              <a:t>Geotiff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Dans l’onglet </a:t>
            </a:r>
            <a:r>
              <a:rPr lang="fr-FR" baseline="0" dirty="0" err="1" smtClean="0"/>
              <a:t>GeoTiff</a:t>
            </a:r>
            <a:r>
              <a:rPr lang="fr-FR" baseline="0" dirty="0" smtClean="0"/>
              <a:t> options, jouer sur le paramètre « </a:t>
            </a:r>
            <a:r>
              <a:rPr lang="fr-FR" baseline="0" dirty="0" err="1" smtClean="0"/>
              <a:t>Resampling</a:t>
            </a:r>
            <a:r>
              <a:rPr lang="fr-FR" baseline="0" dirty="0" smtClean="0"/>
              <a:t>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2x2 = bonne qualité, 9x9 = qualité dégradée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Export en tuiles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les couches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</a:t>
            </a:r>
            <a:r>
              <a:rPr lang="fr-FR" baseline="0" dirty="0" smtClean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format </a:t>
            </a:r>
            <a:r>
              <a:rPr lang="fr-FR" baseline="0" dirty="0" err="1" smtClean="0"/>
              <a:t>Geotiff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Dans l’onglet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, indiquer 10 colonnes et 10 lignes</a:t>
            </a:r>
          </a:p>
          <a:p>
            <a:pPr marL="228600" lvl="0" indent="-228600">
              <a:buAutoNum type="arabicParenR"/>
            </a:pP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430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 smtClean="0"/>
              <a:t>Export GMP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les couches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</a:t>
            </a:r>
            <a:r>
              <a:rPr lang="fr-FR" baseline="0" dirty="0" smtClean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format GMP</a:t>
            </a:r>
          </a:p>
          <a:p>
            <a:pPr marL="228600" indent="-228600">
              <a:buAutoNum type="arabicParenR"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Retirer </a:t>
            </a:r>
            <a:r>
              <a:rPr lang="fr-FR" dirty="0"/>
              <a:t>la couleur de fond</a:t>
            </a:r>
          </a:p>
          <a:p>
            <a:pPr marL="685800" lvl="1" indent="-228600">
              <a:buAutoNum type="arabicParenR"/>
            </a:pPr>
            <a:r>
              <a:rPr lang="fr-FR" dirty="0"/>
              <a:t>Sur</a:t>
            </a:r>
            <a:r>
              <a:rPr lang="fr-FR" baseline="0" dirty="0"/>
              <a:t> la couche, clic droit -&gt; Options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Dans l’onglet « display », cocher « transparent » et sélectionner la couleur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Si nécessaire, augmenter la tolérance de couleur de </a:t>
            </a:r>
            <a:r>
              <a:rPr lang="fr-FR" baseline="0" dirty="0" smtClean="0"/>
              <a:t>transparence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Créer une zone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Placer les quatre points et les relier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Ou créer un rectangle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Exporter la forme en .</a:t>
            </a:r>
            <a:r>
              <a:rPr lang="fr-FR" baseline="0" dirty="0" err="1" smtClean="0"/>
              <a:t>txt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Modifier le </a:t>
            </a:r>
            <a:r>
              <a:rPr lang="fr-FR" baseline="0" dirty="0" err="1" smtClean="0"/>
              <a:t>txt</a:t>
            </a:r>
            <a:r>
              <a:rPr lang="fr-FR" baseline="0" dirty="0" smtClean="0"/>
              <a:t> avec les coordonnées et le réimporter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158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 smtClean="0"/>
              <a:t>Faire glisser le fichier </a:t>
            </a:r>
            <a:r>
              <a:rPr lang="fr-FR" dirty="0" err="1" smtClean="0"/>
              <a:t>track</a:t>
            </a:r>
            <a:r>
              <a:rPr lang="fr-FR" dirty="0" smtClean="0"/>
              <a:t>*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Point </a:t>
            </a:r>
            <a:r>
              <a:rPr lang="fr-FR" dirty="0" err="1" smtClean="0"/>
              <a:t>only</a:t>
            </a:r>
            <a:endParaRPr lang="fr-FR" dirty="0" smtClean="0"/>
          </a:p>
          <a:p>
            <a:pPr marL="685800" lvl="1" indent="-228600">
              <a:buAutoNum type="arabicParenR"/>
            </a:pPr>
            <a:r>
              <a:rPr lang="fr-FR" dirty="0" smtClean="0"/>
              <a:t>X / Y, default</a:t>
            </a:r>
          </a:p>
          <a:p>
            <a:pPr marL="685800" lvl="1" indent="-228600">
              <a:buAutoNum type="arabicParenR"/>
            </a:pPr>
            <a:r>
              <a:rPr lang="fr-FR" dirty="0" err="1" smtClean="0"/>
              <a:t>Column</a:t>
            </a:r>
            <a:r>
              <a:rPr lang="fr-FR" baseline="0" dirty="0" smtClean="0"/>
              <a:t> headers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3eme col = </a:t>
            </a:r>
            <a:r>
              <a:rPr lang="fr-FR" baseline="0" smtClean="0"/>
              <a:t>elevation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977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 smtClean="0"/>
              <a:t>Extraire les villes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Sur</a:t>
            </a:r>
            <a:r>
              <a:rPr lang="fr-FR" baseline="0" dirty="0" smtClean="0"/>
              <a:t> la couche villes, clic droit -&gt; </a:t>
            </a:r>
            <a:r>
              <a:rPr lang="fr-FR" baseline="0" dirty="0" err="1" smtClean="0"/>
              <a:t>edit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attributes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Ouvrir l’outil de recherche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colonne DSG, chercher ‘PPL*’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Copier le résultat vers une nouvelle couche</a:t>
            </a:r>
            <a:endParaRPr lang="fr-FR" dirty="0" smtClean="0"/>
          </a:p>
          <a:p>
            <a:pPr marL="685800" lvl="1" indent="-228600">
              <a:buAutoNum type="arabicParenR"/>
            </a:pPr>
            <a:endParaRPr lang="fr-FR" dirty="0" smtClean="0"/>
          </a:p>
          <a:p>
            <a:pPr marL="685800" lvl="1" indent="-228600">
              <a:buAutoNum type="arabicParenR"/>
            </a:pPr>
            <a:r>
              <a:rPr lang="fr-FR" dirty="0" smtClean="0"/>
              <a:t>Avec</a:t>
            </a:r>
            <a:r>
              <a:rPr lang="fr-FR" baseline="0" dirty="0" smtClean="0"/>
              <a:t> l’outil numériseur, sélectionner la région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couche crée, clic droit -&gt; layer -&gt; export layer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Dans Export </a:t>
            </a:r>
            <a:r>
              <a:rPr lang="fr-FR" baseline="0" dirty="0" err="1" smtClean="0"/>
              <a:t>bounds</a:t>
            </a:r>
            <a:r>
              <a:rPr lang="fr-FR" baseline="0" dirty="0" smtClean="0"/>
              <a:t>, sélectionner « </a:t>
            </a:r>
            <a:r>
              <a:rPr lang="fr-FR" baseline="0" dirty="0" err="1" smtClean="0"/>
              <a:t>crop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area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Attention le format KML/KMZ peut ne pas marcher, prendre le </a:t>
            </a:r>
            <a:r>
              <a:rPr lang="fr-FR" baseline="0" dirty="0" err="1" smtClean="0"/>
              <a:t>shapefile</a:t>
            </a:r>
            <a:endParaRPr lang="fr-FR" baseline="0" dirty="0" smtClean="0"/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Tracer un rectangle approximatif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Exporter les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0496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 smtClean="0"/>
              <a:t>Affecter un style sur une couche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couche, clic droit -&gt; OPTIONS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Onglet point styles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« use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style for all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 point rouge avec une taille 2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956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/>
              <a:t>Jointure de table attributaire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Sur la couche, clic droit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Layer -&gt; JOIN – </a:t>
            </a:r>
            <a:r>
              <a:rPr lang="fr-FR" baseline="0" dirty="0" err="1"/>
              <a:t>join</a:t>
            </a:r>
            <a:r>
              <a:rPr lang="fr-FR" baseline="0" dirty="0"/>
              <a:t> </a:t>
            </a:r>
            <a:r>
              <a:rPr lang="fr-FR" baseline="0" dirty="0" err="1"/>
              <a:t>attribute</a:t>
            </a:r>
            <a:r>
              <a:rPr lang="fr-FR" baseline="0" dirty="0"/>
              <a:t> table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le fichier relais_data.csv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Délimiteur : point virgule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Attribut du fichier : OBJECTID, attribut de la couche : </a:t>
            </a:r>
            <a:r>
              <a:rPr lang="fr-FR" baseline="0" dirty="0" smtClean="0"/>
              <a:t>OBJECTID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Création </a:t>
            </a:r>
            <a:r>
              <a:rPr lang="fr-FR" baseline="0" dirty="0"/>
              <a:t>de l’attribut NOM_COURT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Sur la couche, clic droit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Layer -&gt; </a:t>
            </a:r>
            <a:r>
              <a:rPr lang="fr-FR" baseline="0" dirty="0" err="1"/>
              <a:t>Calculate</a:t>
            </a:r>
            <a:r>
              <a:rPr lang="fr-FR" baseline="0" dirty="0"/>
              <a:t>/copy </a:t>
            </a:r>
            <a:r>
              <a:rPr lang="fr-FR" baseline="0" dirty="0" err="1"/>
              <a:t>attribute</a:t>
            </a:r>
            <a:r>
              <a:rPr lang="fr-FR" baseline="0" dirty="0"/>
              <a:t> values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Indiquer le nom du champ : NOM_COURT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Utiliser une formule, depuis le champ localité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Utiliser la fonction </a:t>
            </a:r>
            <a:r>
              <a:rPr lang="fr-FR" baseline="0" dirty="0" err="1"/>
              <a:t>left</a:t>
            </a:r>
            <a:r>
              <a:rPr lang="fr-FR" baseline="0" dirty="0"/>
              <a:t>()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Résultat : </a:t>
            </a:r>
            <a:r>
              <a:rPr lang="fr-FR" baseline="0" dirty="0" err="1"/>
              <a:t>left</a:t>
            </a:r>
            <a:r>
              <a:rPr lang="fr-FR" baseline="0" dirty="0"/>
              <a:t>(LOCALITE, 3)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Valider avec </a:t>
            </a:r>
            <a:r>
              <a:rPr lang="fr-FR" baseline="0" dirty="0" err="1"/>
              <a:t>calculate</a:t>
            </a:r>
            <a:endParaRPr lang="fr-FR" baseline="0" dirty="0"/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Exporter au format GMP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la couche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LAYER -&gt; EXPORT</a:t>
            </a:r>
          </a:p>
          <a:p>
            <a:pPr marL="228600" lvl="0" indent="-228600">
              <a:buAutoNum type="arabicParenR"/>
            </a:pPr>
            <a:endParaRPr lang="fr-FR" baseline="0" dirty="0"/>
          </a:p>
          <a:p>
            <a:pPr marL="228600" lvl="0" indent="-228600">
              <a:buAutoNum type="arabicParenR"/>
            </a:pPr>
            <a:r>
              <a:rPr lang="fr-FR" baseline="0" dirty="0"/>
              <a:t>Diviser la couche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Sur la couche, clic droit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Layer -&gt; SPLIT – Split </a:t>
            </a:r>
            <a:r>
              <a:rPr lang="fr-FR" baseline="0" dirty="0" err="1"/>
              <a:t>into</a:t>
            </a:r>
            <a:r>
              <a:rPr lang="fr-FR" baseline="0" dirty="0"/>
              <a:t> </a:t>
            </a:r>
            <a:r>
              <a:rPr lang="fr-FR" baseline="0" dirty="0" err="1"/>
              <a:t>separate</a:t>
            </a:r>
            <a:r>
              <a:rPr lang="fr-FR" baseline="0" dirty="0"/>
              <a:t> </a:t>
            </a:r>
            <a:r>
              <a:rPr lang="fr-FR" baseline="0" dirty="0" err="1"/>
              <a:t>layers</a:t>
            </a:r>
            <a:r>
              <a:rPr lang="fr-FR" baseline="0" dirty="0"/>
              <a:t> </a:t>
            </a:r>
            <a:r>
              <a:rPr lang="fr-FR" baseline="0" dirty="0" err="1"/>
              <a:t>based</a:t>
            </a:r>
            <a:r>
              <a:rPr lang="fr-FR" baseline="0" dirty="0"/>
              <a:t> on </a:t>
            </a:r>
            <a:r>
              <a:rPr lang="fr-FR" baseline="0" dirty="0" err="1"/>
              <a:t>attribute</a:t>
            </a:r>
            <a:r>
              <a:rPr lang="fr-FR" baseline="0" dirty="0"/>
              <a:t> value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le champ NORME</a:t>
            </a:r>
          </a:p>
          <a:p>
            <a:pPr marL="685800" lvl="1" indent="-228600">
              <a:buAutoNum type="arabicParenR"/>
            </a:pPr>
            <a:endParaRPr lang="fr-FR" baseline="0" dirty="0"/>
          </a:p>
          <a:p>
            <a:pPr marL="685800" lvl="1" indent="-228600">
              <a:buAutoNum type="arabicParenR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812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/>
              <a:t>Outil de recherche par nom</a:t>
            </a:r>
          </a:p>
          <a:p>
            <a:pPr marL="228600" indent="-228600">
              <a:buAutoNum type="arabicParenR"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Créer </a:t>
            </a:r>
            <a:r>
              <a:rPr lang="fr-FR" dirty="0"/>
              <a:t>une vue</a:t>
            </a:r>
            <a:r>
              <a:rPr lang="fr-FR" baseline="0" dirty="0"/>
              <a:t> : </a:t>
            </a:r>
            <a:r>
              <a:rPr lang="fr-FR" dirty="0"/>
              <a:t>Menu affichage -&gt; Sauvegarder et nommer la vue courante</a:t>
            </a:r>
          </a:p>
          <a:p>
            <a:pPr marL="228600" indent="-228600">
              <a:buAutoNum type="arabicParenR"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Restaurer </a:t>
            </a:r>
            <a:r>
              <a:rPr lang="fr-FR" dirty="0"/>
              <a:t>une vue : Menu</a:t>
            </a:r>
            <a:r>
              <a:rPr lang="fr-FR" baseline="0" dirty="0"/>
              <a:t> affichage -&gt; Restaure vue nommée</a:t>
            </a:r>
          </a:p>
          <a:p>
            <a:pPr marL="228600" indent="-228600">
              <a:buAutoNum type="arabicParenR"/>
            </a:pPr>
            <a:endParaRPr lang="fr-FR" baseline="0" dirty="0"/>
          </a:p>
          <a:p>
            <a:pPr marL="228600" indent="-228600">
              <a:buAutoNum type="arabicParenR"/>
            </a:pPr>
            <a:r>
              <a:rPr lang="fr-FR" baseline="0" dirty="0"/>
              <a:t>Recherche données vecteurs :</a:t>
            </a:r>
          </a:p>
          <a:p>
            <a:pPr marL="685800" lvl="1" indent="-228600">
              <a:buAutoNum type="arabicParenR"/>
            </a:pPr>
            <a:r>
              <a:rPr lang="en-US" dirty="0"/>
              <a:t> %POPULATION%  &gt;= 800</a:t>
            </a:r>
          </a:p>
          <a:p>
            <a:pPr marL="685800" lvl="1" indent="-228600">
              <a:buAutoNum type="arabicParenR"/>
            </a:pPr>
            <a:r>
              <a:rPr lang="en-US" dirty="0"/>
              <a:t> %POPULATION%  &gt;= 800 and  %ELEVATION% </a:t>
            </a:r>
            <a:r>
              <a:rPr lang="en-US" dirty="0" smtClean="0"/>
              <a:t>&gt;= 300</a:t>
            </a:r>
          </a:p>
          <a:p>
            <a:pPr marL="685800" lvl="1" indent="-228600">
              <a:buAutoNum type="arabicParenR"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fr-FR" baseline="0" dirty="0" smtClean="0"/>
              <a:t>Copier les villes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Dans le tableau de résultat, sélectionner toutes les lignes (ctrl + A)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Ctrl + C, Clic droit -&gt; copy the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clipboard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carte, Ctrl + V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Copier vers une nouvelle couche</a:t>
            </a:r>
          </a:p>
          <a:p>
            <a:pPr marL="685800" lvl="1" indent="-228600">
              <a:buAutoNum type="arabicParenR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357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 smtClean="0"/>
              <a:t>Exporter une coupe de la ville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Sur</a:t>
            </a:r>
            <a:r>
              <a:rPr lang="fr-FR" baseline="0" dirty="0" smtClean="0"/>
              <a:t> la couche, clic droit -&gt; Layer -&gt; Export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Dans l’onglet « Export </a:t>
            </a:r>
            <a:r>
              <a:rPr lang="fr-FR" baseline="0" dirty="0" err="1" smtClean="0"/>
              <a:t>bounds</a:t>
            </a:r>
            <a:r>
              <a:rPr lang="fr-FR" baseline="0" dirty="0" smtClean="0"/>
              <a:t> », choisir « </a:t>
            </a:r>
            <a:r>
              <a:rPr lang="fr-FR" baseline="0" dirty="0" err="1" smtClean="0"/>
              <a:t>draw</a:t>
            </a:r>
            <a:r>
              <a:rPr lang="fr-FR" baseline="0" dirty="0" smtClean="0"/>
              <a:t> a box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2</a:t>
            </a:r>
            <a:r>
              <a:rPr lang="fr-FR" baseline="30000" dirty="0" smtClean="0"/>
              <a:t>e</a:t>
            </a:r>
            <a:r>
              <a:rPr lang="fr-FR" baseline="0" dirty="0" smtClean="0"/>
              <a:t> option :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Tracer une</a:t>
            </a:r>
            <a:r>
              <a:rPr lang="fr-FR" baseline="0" dirty="0" smtClean="0"/>
              <a:t> surface couvrant la ville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Avec le numériseur, sélectionner la surface</a:t>
            </a:r>
            <a:endParaRPr lang="fr-FR" dirty="0" smtClean="0"/>
          </a:p>
          <a:p>
            <a:pPr marL="685800" lvl="1" indent="-228600">
              <a:buAutoNum type="arabicParenR"/>
            </a:pPr>
            <a:r>
              <a:rPr lang="fr-FR" dirty="0" smtClean="0"/>
              <a:t>Sélectionner la/les</a:t>
            </a:r>
            <a:r>
              <a:rPr lang="fr-FR" baseline="0" dirty="0" smtClean="0"/>
              <a:t> </a:t>
            </a:r>
            <a:r>
              <a:rPr lang="fr-FR" dirty="0" smtClean="0"/>
              <a:t>couches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</a:t>
            </a:r>
            <a:r>
              <a:rPr lang="fr-FR" baseline="0" dirty="0" smtClean="0"/>
              <a:t> -&gt; Couche -&gt; Exporter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format </a:t>
            </a:r>
            <a:r>
              <a:rPr lang="fr-FR" baseline="0" dirty="0" err="1" smtClean="0"/>
              <a:t>Geotiff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Dans l’onglet « Export </a:t>
            </a:r>
            <a:r>
              <a:rPr lang="fr-FR" baseline="0" dirty="0" err="1" smtClean="0"/>
              <a:t>bound</a:t>
            </a:r>
            <a:r>
              <a:rPr lang="fr-FR" baseline="0" dirty="0" smtClean="0"/>
              <a:t> », choisir de rogner selon la surface sélectionnée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Importer l’image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Rectifier manuellement l’image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Placer une dizaine de points et valider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243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 smtClean="0"/>
              <a:t>Créer un catalogue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Menu File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New </a:t>
            </a:r>
            <a:r>
              <a:rPr lang="fr-FR" baseline="0" dirty="0" err="1" smtClean="0"/>
              <a:t>Map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Catalog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les fichiers/dossiers de cartes à inclure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à quel moment afficher la carte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Importer un catalogue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Faire glisser le fichier </a:t>
            </a:r>
            <a:r>
              <a:rPr lang="fr-FR" baseline="0" dirty="0" err="1" smtClean="0"/>
              <a:t>gmc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Selon le réglage lors de la création, zoomer pour voir la </a:t>
            </a:r>
            <a:r>
              <a:rPr lang="fr-FR" baseline="0" dirty="0" err="1" smtClean="0"/>
              <a:t>carto</a:t>
            </a:r>
            <a:r>
              <a:rPr lang="fr-FR" baseline="0" dirty="0" smtClean="0"/>
              <a:t> s’afficher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516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 smtClean="0"/>
              <a:t>Fusion de deux surfaces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les deux surfaces avec le numériseur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Crop</a:t>
            </a:r>
            <a:r>
              <a:rPr lang="fr-FR" baseline="0" dirty="0" smtClean="0"/>
              <a:t>/combine/split </a:t>
            </a:r>
            <a:r>
              <a:rPr lang="fr-FR" baseline="0" dirty="0" err="1" smtClean="0"/>
              <a:t>functions</a:t>
            </a:r>
            <a:r>
              <a:rPr lang="fr-FR" baseline="0" dirty="0" smtClean="0"/>
              <a:t> -&gt; Combine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Relier des points par une ligne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les points avec le numériseur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Line </a:t>
            </a:r>
            <a:r>
              <a:rPr lang="fr-FR" baseline="0" dirty="0" err="1" smtClean="0"/>
              <a:t>Feature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new line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points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Transformer la ligne en surface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la ligne avec le numériseur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Area/</a:t>
            </a:r>
            <a:r>
              <a:rPr lang="fr-FR" baseline="0" dirty="0" err="1" smtClean="0"/>
              <a:t>Polygon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Feature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new area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lines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32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01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/>
              <a:t>Sélectionner le point, clic droit -&gt; Move/</a:t>
            </a:r>
            <a:r>
              <a:rPr lang="fr-FR" baseline="0" dirty="0" err="1"/>
              <a:t>Reshape</a:t>
            </a:r>
            <a:r>
              <a:rPr lang="fr-FR" baseline="0" dirty="0"/>
              <a:t> </a:t>
            </a:r>
            <a:r>
              <a:rPr lang="fr-FR" baseline="0" dirty="0" err="1"/>
              <a:t>features</a:t>
            </a:r>
            <a:r>
              <a:rPr lang="fr-FR" baseline="0" dirty="0"/>
              <a:t> -&gt; </a:t>
            </a:r>
            <a:r>
              <a:rPr lang="fr-FR" baseline="0" dirty="0" smtClean="0"/>
              <a:t>Shift </a:t>
            </a:r>
            <a:r>
              <a:rPr lang="fr-FR" baseline="0" dirty="0"/>
              <a:t>(offset) point </a:t>
            </a:r>
            <a:r>
              <a:rPr lang="fr-FR" baseline="0" dirty="0" err="1"/>
              <a:t>features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baseline="0" dirty="0"/>
              <a:t>Décaler de +60m en latitude et -165m en longitude</a:t>
            </a:r>
          </a:p>
          <a:p>
            <a:pPr marL="0" lvl="0" indent="0">
              <a:buNone/>
            </a:pPr>
            <a:endParaRPr lang="fr-FR" baseline="0" dirty="0"/>
          </a:p>
          <a:p>
            <a:pPr marL="0" lvl="0" indent="0">
              <a:buNone/>
            </a:pPr>
            <a:r>
              <a:rPr lang="fr-FR" baseline="0" dirty="0" smtClean="0"/>
              <a:t>2) Pour </a:t>
            </a:r>
            <a:r>
              <a:rPr lang="fr-FR" baseline="0" dirty="0"/>
              <a:t>appliquer la zone tampon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la surface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Clic droit -&gt; </a:t>
            </a:r>
            <a:r>
              <a:rPr lang="fr-FR" baseline="0" dirty="0" err="1"/>
              <a:t>create</a:t>
            </a:r>
            <a:r>
              <a:rPr lang="fr-FR" baseline="0" dirty="0"/>
              <a:t> area </a:t>
            </a:r>
            <a:r>
              <a:rPr lang="fr-FR" baseline="0" dirty="0" err="1"/>
              <a:t>features</a:t>
            </a:r>
            <a:r>
              <a:rPr lang="fr-FR" baseline="0" dirty="0"/>
              <a:t> -&gt; Buffer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Définir sur 300m</a:t>
            </a:r>
          </a:p>
          <a:p>
            <a:pPr marL="685800" lvl="1" indent="-228600">
              <a:buAutoNum type="arabicParenR"/>
            </a:pPr>
            <a:endParaRPr lang="fr-FR" baseline="0" dirty="0"/>
          </a:p>
          <a:p>
            <a:pPr marL="0" lvl="0" indent="0">
              <a:buNone/>
            </a:pPr>
            <a:r>
              <a:rPr lang="fr-FR" baseline="0" dirty="0" smtClean="0"/>
              <a:t>3) Découper </a:t>
            </a:r>
            <a:r>
              <a:rPr lang="fr-FR" baseline="0" dirty="0"/>
              <a:t>une zone dans une autre (création d’île)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la petite zone/future île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Clic droit -&gt; </a:t>
            </a:r>
            <a:r>
              <a:rPr lang="fr-FR" baseline="0" dirty="0" err="1"/>
              <a:t>Crop</a:t>
            </a:r>
            <a:r>
              <a:rPr lang="fr-FR" baseline="0" dirty="0"/>
              <a:t>/combine/split </a:t>
            </a:r>
            <a:r>
              <a:rPr lang="fr-FR" baseline="0" dirty="0" err="1"/>
              <a:t>functions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baseline="0" dirty="0" err="1"/>
              <a:t>Cut</a:t>
            </a:r>
            <a:r>
              <a:rPr lang="fr-FR" baseline="0" dirty="0"/>
              <a:t> </a:t>
            </a:r>
            <a:r>
              <a:rPr lang="fr-FR" baseline="0" dirty="0" err="1"/>
              <a:t>selected</a:t>
            </a:r>
            <a:r>
              <a:rPr lang="fr-FR" baseline="0" dirty="0"/>
              <a:t> areas </a:t>
            </a:r>
            <a:r>
              <a:rPr lang="fr-FR" baseline="0" dirty="0" err="1"/>
              <a:t>from</a:t>
            </a:r>
            <a:r>
              <a:rPr lang="fr-FR" baseline="0" dirty="0"/>
              <a:t> </a:t>
            </a:r>
            <a:r>
              <a:rPr lang="fr-FR" baseline="0" dirty="0" err="1"/>
              <a:t>another</a:t>
            </a:r>
            <a:r>
              <a:rPr lang="fr-FR" baseline="0" dirty="0"/>
              <a:t> area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la grande zone (zone parent)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45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baseline="0" dirty="0"/>
              <a:t>Créer une zone de couverture</a:t>
            </a:r>
          </a:p>
          <a:p>
            <a:pPr marL="685800" lvl="1" indent="-228600">
              <a:buAutoNum type="arabicParenR"/>
            </a:pPr>
            <a:r>
              <a:rPr lang="fr-FR" baseline="0" dirty="0"/>
              <a:t>Sélectionner les points de la couche </a:t>
            </a:r>
            <a:r>
              <a:rPr lang="fr-FR" baseline="0" dirty="0" err="1"/>
              <a:t>villes_ouest</a:t>
            </a:r>
            <a:endParaRPr lang="fr-FR" baseline="0" dirty="0"/>
          </a:p>
          <a:p>
            <a:pPr marL="685800" lvl="1" indent="-228600">
              <a:buAutoNum type="arabicParenR"/>
            </a:pPr>
            <a:r>
              <a:rPr lang="fr-FR" baseline="0" dirty="0"/>
              <a:t>clic droit -&gt; </a:t>
            </a:r>
            <a:r>
              <a:rPr lang="fr-FR" baseline="0" dirty="0" err="1"/>
              <a:t>Create</a:t>
            </a:r>
            <a:r>
              <a:rPr lang="fr-FR" baseline="0" dirty="0"/>
              <a:t> Area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coverage</a:t>
            </a:r>
            <a:r>
              <a:rPr lang="fr-FR" baseline="0" dirty="0" smtClean="0"/>
              <a:t> area</a:t>
            </a:r>
          </a:p>
          <a:p>
            <a:pPr marL="457200" lvl="1" indent="0">
              <a:buNone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dirty="0" smtClean="0"/>
              <a:t>Créer un point central</a:t>
            </a:r>
            <a:endParaRPr lang="fr-FR" b="0" dirty="0" smtClean="0"/>
          </a:p>
          <a:p>
            <a:pPr marL="685800" lvl="1" indent="-228600">
              <a:buAutoNum type="arabicParenR"/>
            </a:pPr>
            <a:r>
              <a:rPr lang="fr-FR" b="0" baseline="0" dirty="0" smtClean="0"/>
              <a:t>Sélectionner la zone</a:t>
            </a:r>
          </a:p>
          <a:p>
            <a:pPr marL="685800" lvl="1" indent="-228600">
              <a:buAutoNum type="arabicParenR"/>
            </a:pPr>
            <a:r>
              <a:rPr lang="fr-FR" b="0" baseline="0" dirty="0" smtClean="0"/>
              <a:t>Clic droit -&gt; Advanced </a:t>
            </a:r>
            <a:r>
              <a:rPr lang="fr-FR" b="0" baseline="0" dirty="0" err="1" smtClean="0"/>
              <a:t>Feature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Creation</a:t>
            </a:r>
            <a:r>
              <a:rPr lang="fr-FR" b="0" baseline="0" dirty="0" smtClean="0"/>
              <a:t> -&gt; </a:t>
            </a:r>
            <a:r>
              <a:rPr lang="fr-FR" b="0" baseline="0" dirty="0" err="1" smtClean="0"/>
              <a:t>Create</a:t>
            </a:r>
            <a:r>
              <a:rPr lang="fr-FR" b="0" baseline="0" dirty="0" smtClean="0"/>
              <a:t> new points </a:t>
            </a:r>
            <a:r>
              <a:rPr lang="fr-FR" b="0" baseline="0" dirty="0" err="1" smtClean="0"/>
              <a:t>at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centroid</a:t>
            </a:r>
            <a:endParaRPr lang="fr-FR" b="0" baseline="0" dirty="0" smtClean="0"/>
          </a:p>
          <a:p>
            <a:pPr marL="685800" lvl="1" indent="-228600">
              <a:buAutoNum type="arabicParenR"/>
            </a:pPr>
            <a:endParaRPr lang="fr-FR" b="0" baseline="0" dirty="0" smtClean="0"/>
          </a:p>
          <a:p>
            <a:pPr marL="228600" lvl="0" indent="-228600">
              <a:buAutoNum type="arabicParenR"/>
            </a:pPr>
            <a:r>
              <a:rPr lang="fr-FR" b="0" baseline="0" dirty="0" smtClean="0"/>
              <a:t>Créer une zone tampon</a:t>
            </a:r>
          </a:p>
          <a:p>
            <a:pPr marL="685800" lvl="1" indent="-228600">
              <a:buAutoNum type="arabicParenR"/>
            </a:pPr>
            <a:r>
              <a:rPr lang="fr-FR" b="0" baseline="0" dirty="0" smtClean="0"/>
              <a:t>Sélectionner le point</a:t>
            </a:r>
          </a:p>
          <a:p>
            <a:pPr marL="685800" lvl="1" indent="-228600">
              <a:buAutoNum type="arabicParenR"/>
            </a:pPr>
            <a:r>
              <a:rPr lang="fr-FR" b="0" baseline="0" dirty="0" smtClean="0"/>
              <a:t>Clic droit -&gt; </a:t>
            </a:r>
            <a:r>
              <a:rPr lang="fr-FR" b="0" baseline="0" dirty="0" err="1" smtClean="0"/>
              <a:t>Create</a:t>
            </a:r>
            <a:r>
              <a:rPr lang="fr-FR" b="0" baseline="0" dirty="0" smtClean="0"/>
              <a:t> Area/</a:t>
            </a:r>
            <a:r>
              <a:rPr lang="fr-FR" b="0" baseline="0" dirty="0" err="1" smtClean="0"/>
              <a:t>Polygon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Feature</a:t>
            </a:r>
            <a:r>
              <a:rPr lang="fr-FR" b="0" baseline="0" dirty="0" smtClean="0"/>
              <a:t> -&gt; BUFFER</a:t>
            </a:r>
            <a:endParaRPr lang="fr-FR" b="0" dirty="0" smtClean="0"/>
          </a:p>
          <a:p>
            <a:pPr marL="0" indent="0">
              <a:buNone/>
            </a:pPr>
            <a:endParaRPr lang="fr-FR" dirty="0"/>
          </a:p>
          <a:p>
            <a:pPr marL="228600" indent="-228600">
              <a:buAutoNum type="arabicParenR"/>
            </a:pPr>
            <a:r>
              <a:rPr lang="fr-FR" dirty="0"/>
              <a:t>Créer une grille</a:t>
            </a:r>
          </a:p>
          <a:p>
            <a:pPr marL="685800" lvl="1" indent="-228600">
              <a:buAutoNum type="arabicParenR"/>
            </a:pPr>
            <a:r>
              <a:rPr lang="fr-FR" dirty="0"/>
              <a:t>Utiliser l’outil grille</a:t>
            </a:r>
          </a:p>
          <a:p>
            <a:pPr marL="685800" lvl="1" indent="-228600">
              <a:buAutoNum type="arabicParenR"/>
            </a:pPr>
            <a:r>
              <a:rPr lang="fr-FR" dirty="0"/>
              <a:t>Définir 10x10 cases, 1500mx1500m</a:t>
            </a:r>
          </a:p>
          <a:p>
            <a:pPr marL="685800" lvl="1" indent="-228600">
              <a:buAutoNum type="arabicParenR"/>
            </a:pPr>
            <a:r>
              <a:rPr lang="fr-FR" dirty="0"/>
              <a:t>Définir la localisation du</a:t>
            </a:r>
            <a:r>
              <a:rPr lang="fr-FR" baseline="0" dirty="0"/>
              <a:t> coin supérieur gauche (bouton Anchor point)</a:t>
            </a:r>
          </a:p>
          <a:p>
            <a:pPr marL="685800" lvl="1" indent="-228600">
              <a:buAutoNum type="arabicParenR"/>
            </a:pP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0734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dirty="0" smtClean="0"/>
              <a:t>Trouver le relais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Outil recherche, chercher </a:t>
            </a:r>
            <a:r>
              <a:rPr lang="fr-FR" baseline="0" dirty="0" err="1" smtClean="0"/>
              <a:t>Hinsingen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Outil COGO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Avec le numériseur, clic droit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Line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new line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Dist</a:t>
            </a:r>
            <a:r>
              <a:rPr lang="fr-FR" baseline="0" dirty="0" smtClean="0"/>
              <a:t>/</a:t>
            </a:r>
            <a:r>
              <a:rPr lang="fr-FR" baseline="0" dirty="0" err="1" smtClean="0"/>
              <a:t>Bearing</a:t>
            </a:r>
            <a:r>
              <a:rPr lang="fr-FR" baseline="0" dirty="0" smtClean="0"/>
              <a:t>/COGO Input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Cliquer sur le point de départ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Spécifier distance et angle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Cliquer sur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point pour ajouter le point de destination, et </a:t>
            </a:r>
            <a:r>
              <a:rPr lang="fr-FR" baseline="0" dirty="0" err="1" smtClean="0"/>
              <a:t>done</a:t>
            </a:r>
            <a:r>
              <a:rPr lang="fr-FR" baseline="0" dirty="0" smtClean="0"/>
              <a:t> pour fermer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Attacher une pièce jointe sur un point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 relais ajouté précédemment avec le numériseur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Edit </a:t>
            </a:r>
            <a:r>
              <a:rPr lang="fr-FR" baseline="0" dirty="0" err="1" smtClean="0"/>
              <a:t>feature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Bouton « 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file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Le lien vers le fichier est ajouté dans les attributs. Si le fichier est déplacé il ne sera pas trouvé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814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</a:pPr>
            <a:r>
              <a:rPr lang="fr-FR" baseline="0" dirty="0" smtClean="0"/>
              <a:t>Compter les points dans une surface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les surfaces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Attribute</a:t>
            </a:r>
            <a:r>
              <a:rPr lang="fr-FR" baseline="0" dirty="0" smtClean="0"/>
              <a:t>/Style </a:t>
            </a:r>
            <a:r>
              <a:rPr lang="fr-FR" baseline="0" dirty="0" err="1" smtClean="0"/>
              <a:t>functions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attribute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count of points and </a:t>
            </a:r>
            <a:r>
              <a:rPr lang="fr-FR" baseline="0" dirty="0" err="1" smtClean="0"/>
              <a:t>lines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La grille contient un attribut comptant les points contenus.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Sauvegarde des étiquettes dans un attribut « OLD_NAME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Attribute</a:t>
            </a:r>
            <a:r>
              <a:rPr lang="fr-FR" baseline="0" dirty="0" smtClean="0"/>
              <a:t>/Style </a:t>
            </a:r>
            <a:r>
              <a:rPr lang="fr-FR" baseline="0" dirty="0" err="1" smtClean="0"/>
              <a:t>functions</a:t>
            </a:r>
            <a:r>
              <a:rPr lang="fr-FR" baseline="0" dirty="0" smtClean="0"/>
              <a:t> -&gt; </a:t>
            </a:r>
            <a:r>
              <a:rPr lang="fr-FR" dirty="0" err="1" smtClean="0"/>
              <a:t>Calculate</a:t>
            </a:r>
            <a:r>
              <a:rPr lang="fr-FR" dirty="0" smtClean="0"/>
              <a:t>/Copy </a:t>
            </a:r>
            <a:r>
              <a:rPr lang="fr-FR" dirty="0" err="1" smtClean="0"/>
              <a:t>attributes</a:t>
            </a:r>
            <a:r>
              <a:rPr lang="fr-FR" dirty="0" smtClean="0"/>
              <a:t> for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selection</a:t>
            </a:r>
            <a:endParaRPr lang="fr-FR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Entrer le nom du nouvel attribut : « OLD_NAME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Attribut source : « </a:t>
            </a:r>
            <a:r>
              <a:rPr lang="fr-FR" dirty="0" err="1" smtClean="0"/>
              <a:t>Feature</a:t>
            </a:r>
            <a:r>
              <a:rPr lang="fr-FR" dirty="0" smtClean="0"/>
              <a:t> Name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err="1" smtClean="0"/>
              <a:t>Operation</a:t>
            </a:r>
            <a:r>
              <a:rPr lang="fr-FR" dirty="0" smtClean="0"/>
              <a:t> : « copy source </a:t>
            </a:r>
            <a:r>
              <a:rPr lang="fr-FR" dirty="0" err="1" smtClean="0"/>
              <a:t>attribute</a:t>
            </a:r>
            <a:r>
              <a:rPr lang="fr-FR" dirty="0" smtClean="0"/>
              <a:t> to new </a:t>
            </a:r>
            <a:r>
              <a:rPr lang="fr-FR" dirty="0" err="1" smtClean="0"/>
              <a:t>attribute</a:t>
            </a:r>
            <a:r>
              <a:rPr lang="fr-FR" dirty="0" smtClean="0"/>
              <a:t> »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Changer les étiquettes pour afficher le nombre de points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couche de la grille, clic droit -&gt; options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Onglet « labels », utiliser l’attribut POINT_COUNT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« Oui » pour remplacer le nom existant</a:t>
            </a:r>
          </a:p>
          <a:p>
            <a:pPr marL="0" lvl="0" indent="0">
              <a:buNone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Importer </a:t>
            </a:r>
            <a:r>
              <a:rPr lang="fr-FR" dirty="0" err="1" smtClean="0"/>
              <a:t>relais.gmp</a:t>
            </a:r>
            <a:endParaRPr lang="fr-FR" dirty="0" smtClean="0"/>
          </a:p>
          <a:p>
            <a:pPr marL="228600" indent="-228600">
              <a:buAutoNum type="arabicParenR"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Générer le diagramme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les points de la couche relais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Menu </a:t>
            </a:r>
            <a:r>
              <a:rPr lang="fr-FR" dirty="0" err="1" smtClean="0"/>
              <a:t>Analysis</a:t>
            </a:r>
            <a:r>
              <a:rPr lang="fr-FR" dirty="0" smtClean="0"/>
              <a:t> -&gt;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Voronoi</a:t>
            </a:r>
            <a:r>
              <a:rPr lang="fr-FR" dirty="0" smtClean="0"/>
              <a:t>/</a:t>
            </a:r>
            <a:r>
              <a:rPr lang="fr-FR" dirty="0" err="1" smtClean="0"/>
              <a:t>Thiessen</a:t>
            </a:r>
            <a:r>
              <a:rPr lang="fr-FR" dirty="0" smtClean="0"/>
              <a:t> </a:t>
            </a:r>
            <a:r>
              <a:rPr lang="fr-FR" dirty="0" err="1" smtClean="0"/>
              <a:t>Diagram</a:t>
            </a:r>
            <a:endParaRPr lang="fr-FR" dirty="0" smtClean="0"/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Obtenir les statistiques de la couche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la couche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ANALYSIS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layer </a:t>
            </a:r>
            <a:r>
              <a:rPr lang="fr-FR" baseline="0" dirty="0" err="1" smtClean="0"/>
              <a:t>statistics</a:t>
            </a:r>
            <a:r>
              <a:rPr lang="fr-FR" baseline="0" dirty="0" smtClean="0"/>
              <a:t> report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Grouper par attribut, sur NORME</a:t>
            </a:r>
          </a:p>
          <a:p>
            <a:pPr marL="228600" lvl="0" indent="-228600">
              <a:buAutoNum type="arabicParenR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632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Créer des zones de couverture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Sélectionner</a:t>
            </a:r>
            <a:r>
              <a:rPr lang="fr-FR" baseline="0" dirty="0" smtClean="0"/>
              <a:t> les relais, puis clic droit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Area/</a:t>
            </a:r>
            <a:r>
              <a:rPr lang="fr-FR" baseline="0" dirty="0" err="1" smtClean="0"/>
              <a:t>Polygon</a:t>
            </a:r>
            <a:r>
              <a:rPr lang="fr-FR" baseline="0" dirty="0" smtClean="0"/>
              <a:t> -&gt; RANGE RING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Créer les cercles avec les points comme centre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Sélectionner « 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radius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attribute</a:t>
            </a:r>
            <a:r>
              <a:rPr lang="fr-FR" baseline="0" dirty="0" smtClean="0"/>
              <a:t> » et choisir l’attribut RAYON, unité en mètres</a:t>
            </a:r>
          </a:p>
          <a:p>
            <a:pPr marL="0" indent="0">
              <a:buNone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Créer des points intermédiaires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Sur</a:t>
            </a:r>
            <a:r>
              <a:rPr lang="fr-FR" baseline="0" dirty="0" smtClean="0"/>
              <a:t> la couche trajets, clic droit -&gt; SELECT</a:t>
            </a:r>
            <a:endParaRPr lang="fr-FR" dirty="0" smtClean="0"/>
          </a:p>
          <a:p>
            <a:pPr marL="685800" lvl="1" indent="-228600">
              <a:buAutoNum type="arabicParenR"/>
            </a:pPr>
            <a:r>
              <a:rPr lang="fr-FR" dirty="0" smtClean="0"/>
              <a:t>Clic</a:t>
            </a:r>
            <a:r>
              <a:rPr lang="fr-FR" baseline="0" dirty="0" smtClean="0"/>
              <a:t> droit -&gt; Advanced </a:t>
            </a:r>
            <a:r>
              <a:rPr lang="fr-FR" baseline="0" dirty="0" err="1" smtClean="0"/>
              <a:t>feature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creation</a:t>
            </a:r>
            <a:r>
              <a:rPr lang="fr-FR" baseline="0" dirty="0" smtClean="0"/>
              <a:t> options -&gt;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point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spaced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along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features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dirty="0" err="1" smtClean="0"/>
              <a:t>Sample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fixed</a:t>
            </a:r>
            <a:r>
              <a:rPr lang="fr-FR" baseline="0" dirty="0" smtClean="0"/>
              <a:t> distance </a:t>
            </a:r>
            <a:r>
              <a:rPr lang="fr-FR" baseline="0" dirty="0" err="1" smtClean="0"/>
              <a:t>interval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Spécifier un intervalle de 50-100m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Les points sont créés dans une couche « user </a:t>
            </a:r>
            <a:r>
              <a:rPr lang="fr-FR" baseline="0" dirty="0" err="1" smtClean="0"/>
              <a:t>created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 »</a:t>
            </a:r>
            <a:endParaRPr lang="fr-FR" dirty="0" smtClean="0"/>
          </a:p>
          <a:p>
            <a:pPr marL="685800" lvl="1" indent="-228600">
              <a:buAutoNum type="arabicParenR"/>
            </a:pPr>
            <a:endParaRPr lang="fr-FR" dirty="0" smtClean="0"/>
          </a:p>
          <a:p>
            <a:pPr marL="228600" lvl="0" indent="-228600">
              <a:buAutoNum type="arabicParenR"/>
            </a:pPr>
            <a:r>
              <a:rPr lang="fr-FR" dirty="0" smtClean="0"/>
              <a:t>Générer</a:t>
            </a:r>
            <a:r>
              <a:rPr lang="fr-FR" baseline="0" dirty="0" smtClean="0"/>
              <a:t> une carte de chaleur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Sur cette couche</a:t>
            </a:r>
            <a:r>
              <a:rPr lang="fr-FR" baseline="0" dirty="0" smtClean="0"/>
              <a:t> des points, clic droit -&gt;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-&gt; DENSITY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Laisser les valeurs par défaut ou augmenter le rayon de recherche entre 80-100m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Utiliser le </a:t>
            </a:r>
            <a:r>
              <a:rPr lang="fr-FR" baseline="0" dirty="0" err="1" smtClean="0"/>
              <a:t>shader</a:t>
            </a:r>
            <a:r>
              <a:rPr lang="fr-FR" baseline="0" dirty="0" smtClean="0"/>
              <a:t> Atlas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272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dirty="0" smtClean="0"/>
              <a:t>Importer</a:t>
            </a:r>
            <a:r>
              <a:rPr lang="fr-FR" baseline="0" dirty="0" smtClean="0"/>
              <a:t> l’itinéraire GPX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Avec l’outil </a:t>
            </a:r>
            <a:r>
              <a:rPr lang="fr-FR" baseline="0" dirty="0" err="1" smtClean="0"/>
              <a:t>Digitizer</a:t>
            </a:r>
            <a:r>
              <a:rPr lang="fr-FR" baseline="0" dirty="0" smtClean="0"/>
              <a:t>, sélectionner l’itinéraire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/</a:t>
            </a:r>
            <a:r>
              <a:rPr lang="fr-FR" baseline="0" dirty="0" err="1" smtClean="0"/>
              <a:t>Measurement</a:t>
            </a:r>
            <a:r>
              <a:rPr lang="fr-FR" baseline="0" dirty="0" smtClean="0"/>
              <a:t> -&gt; PATH PROFILE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2eme option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Menu Tools -&gt; </a:t>
            </a:r>
            <a:r>
              <a:rPr lang="fr-FR" baseline="0" dirty="0" err="1" smtClean="0"/>
              <a:t>Path</a:t>
            </a:r>
            <a:r>
              <a:rPr lang="fr-FR" baseline="0" dirty="0" smtClean="0"/>
              <a:t> profile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Dessiner à la main le tracé voulu.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Générer les talweg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Menu Analyse -&gt; </a:t>
            </a:r>
            <a:r>
              <a:rPr lang="fr-FR" baseline="0" dirty="0" err="1" smtClean="0"/>
              <a:t>Generate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watershed</a:t>
            </a:r>
            <a:r>
              <a:rPr lang="fr-FR" baseline="0" dirty="0" smtClean="0"/>
              <a:t>…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Stream </a:t>
            </a:r>
            <a:r>
              <a:rPr lang="fr-FR" baseline="0" dirty="0" err="1" smtClean="0"/>
              <a:t>cell</a:t>
            </a:r>
            <a:r>
              <a:rPr lang="fr-FR" baseline="0" dirty="0" smtClean="0"/>
              <a:t> count : 50 pour des talweg simple, 500 pour plus de détail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Décocher « 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watershed</a:t>
            </a:r>
            <a:r>
              <a:rPr lang="fr-FR" baseline="0" dirty="0" smtClean="0"/>
              <a:t> areas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Générer les lignes de crête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Menu Analyse -&gt; </a:t>
            </a:r>
            <a:r>
              <a:rPr lang="fr-FR" baseline="0" dirty="0" err="1" smtClean="0"/>
              <a:t>Find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ridge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lines</a:t>
            </a:r>
            <a:endParaRPr lang="fr-FR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err="1" smtClean="0"/>
              <a:t>Ridge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Cell</a:t>
            </a:r>
            <a:r>
              <a:rPr lang="fr-FR" baseline="0" dirty="0" smtClean="0"/>
              <a:t> à 50 (default 500)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N’afficher les lignes de crêtes qu’à partir de X mètres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fr-FR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Générer les courbes de niveaux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Menu Analyse -&gt; </a:t>
            </a:r>
            <a:r>
              <a:rPr lang="fr-FR" baseline="0" dirty="0" err="1" smtClean="0"/>
              <a:t>Generate</a:t>
            </a:r>
            <a:r>
              <a:rPr lang="fr-FR" baseline="0" dirty="0" smtClean="0"/>
              <a:t> Contours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Intervalle entre 25 et 50m (intervalle plus petit = plus précis, moins lisible).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On peut n’afficher que les contours au dessus de X mètres.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016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fr-FR" dirty="0" err="1" smtClean="0"/>
              <a:t>Intervisibilité</a:t>
            </a:r>
            <a:r>
              <a:rPr lang="fr-FR" baseline="0" dirty="0" smtClean="0"/>
              <a:t> sur deux points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Placer deux points grâce à l’outil POINT AT POS</a:t>
            </a:r>
            <a:endParaRPr lang="fr-FR" dirty="0" smtClean="0"/>
          </a:p>
          <a:p>
            <a:pPr marL="228600" indent="-228600">
              <a:buAutoNum type="arabicParenR"/>
            </a:pP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Fusionner</a:t>
            </a:r>
            <a:r>
              <a:rPr lang="fr-FR" baseline="0" dirty="0" smtClean="0"/>
              <a:t> les deux surfaces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les deux surfaces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Clic droit -&gt; </a:t>
            </a:r>
            <a:r>
              <a:rPr lang="fr-FR" dirty="0" err="1" smtClean="0"/>
              <a:t>Crop</a:t>
            </a:r>
            <a:r>
              <a:rPr lang="fr-FR" dirty="0" smtClean="0"/>
              <a:t>/combine/split </a:t>
            </a:r>
            <a:r>
              <a:rPr lang="fr-FR" dirty="0" err="1" smtClean="0"/>
              <a:t>functions</a:t>
            </a:r>
            <a:r>
              <a:rPr lang="fr-FR" dirty="0" smtClean="0"/>
              <a:t> -&gt; </a:t>
            </a:r>
            <a:r>
              <a:rPr lang="fr-FR" dirty="0" err="1" smtClean="0"/>
              <a:t>find</a:t>
            </a:r>
            <a:r>
              <a:rPr lang="fr-FR" dirty="0" smtClean="0"/>
              <a:t> intersection of </a:t>
            </a:r>
            <a:r>
              <a:rPr lang="fr-FR" dirty="0" err="1" smtClean="0"/>
              <a:t>selected</a:t>
            </a:r>
            <a:r>
              <a:rPr lang="fr-FR" dirty="0" smtClean="0"/>
              <a:t> areas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« non »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Nommer la nouvelle surface « </a:t>
            </a:r>
            <a:r>
              <a:rPr lang="fr-FR" dirty="0" err="1" smtClean="0"/>
              <a:t>intervisible</a:t>
            </a:r>
            <a:r>
              <a:rPr lang="fr-FR" dirty="0" smtClean="0"/>
              <a:t> » et définir un style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367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 smtClean="0"/>
              <a:t>Créer</a:t>
            </a:r>
            <a:r>
              <a:rPr lang="fr-FR" baseline="0" dirty="0" smtClean="0"/>
              <a:t> un bâtiment 3D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Créer une </a:t>
            </a:r>
            <a:r>
              <a:rPr lang="fr-FR" baseline="0" dirty="0" smtClean="0"/>
              <a:t>surface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Ajouter un attribut « HEIGHT » avec valeur « 30 »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fr-FR" baseline="0" dirty="0" smtClean="0"/>
              <a:t>Altitude mode sur « relative to </a:t>
            </a:r>
            <a:r>
              <a:rPr lang="fr-FR" baseline="0" dirty="0" err="1" smtClean="0"/>
              <a:t>ground</a:t>
            </a:r>
            <a:r>
              <a:rPr lang="fr-FR" baseline="0" dirty="0" smtClean="0"/>
              <a:t> »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Si on veut utiliser un autre nom de champ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Ajouter un attribut « HAUTEUR » avec valeur « 30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Sur la couche du bâtiment clic droit -&gt; Options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Onglet « </a:t>
            </a:r>
            <a:r>
              <a:rPr lang="fr-FR" baseline="0" dirty="0" err="1" smtClean="0"/>
              <a:t>Elevations</a:t>
            </a:r>
            <a:r>
              <a:rPr lang="fr-FR" baseline="0" dirty="0" smtClean="0"/>
              <a:t> », utiliser l’attribut « HAUTEUR » pour définir la taille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Choisir le mode d’altitude « Relatif au sol »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Trouver le point le plus haut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Sélectionner la surface</a:t>
            </a:r>
            <a:r>
              <a:rPr lang="fr-FR" baseline="0" dirty="0" smtClean="0"/>
              <a:t> précédemment crée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/</a:t>
            </a:r>
            <a:r>
              <a:rPr lang="fr-FR" baseline="0" dirty="0" err="1" smtClean="0"/>
              <a:t>Measurement</a:t>
            </a:r>
            <a:r>
              <a:rPr lang="fr-FR" baseline="0" dirty="0" smtClean="0"/>
              <a:t> -&gt;</a:t>
            </a:r>
            <a:r>
              <a:rPr lang="fr-FR" baseline="0" dirty="0" err="1" smtClean="0"/>
              <a:t>Calculate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Elevation</a:t>
            </a:r>
            <a:r>
              <a:rPr lang="fr-FR" baseline="0" dirty="0" smtClean="0"/>
              <a:t>/</a:t>
            </a:r>
            <a:r>
              <a:rPr lang="fr-FR" baseline="0" dirty="0" err="1" smtClean="0"/>
              <a:t>Slope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Créer les points haut et bas de la surface</a:t>
            </a:r>
          </a:p>
          <a:p>
            <a:pPr marL="228600" lvl="0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Trajet avion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Tracer une ligne par où passera l’avion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Avec le numériseur, sélectionner la ligne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droit -&gt; Vertex </a:t>
            </a:r>
            <a:r>
              <a:rPr lang="fr-FR" baseline="0" dirty="0" err="1" smtClean="0"/>
              <a:t>editing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fly-through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Cliquer sur le bouton « </a:t>
            </a:r>
            <a:r>
              <a:rPr lang="fr-FR" baseline="0" dirty="0" err="1" smtClean="0"/>
              <a:t>Generate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fly-through</a:t>
            </a:r>
            <a:r>
              <a:rPr lang="fr-FR" baseline="0" dirty="0" smtClean="0"/>
              <a:t> data », puis Ok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Menu </a:t>
            </a:r>
            <a:r>
              <a:rPr lang="fr-FR" baseline="0" dirty="0" err="1" smtClean="0"/>
              <a:t>view</a:t>
            </a:r>
            <a:r>
              <a:rPr lang="fr-FR" baseline="0" dirty="0" smtClean="0"/>
              <a:t> -&gt; 3d </a:t>
            </a:r>
            <a:r>
              <a:rPr lang="fr-FR" baseline="0" dirty="0" err="1" smtClean="0"/>
              <a:t>view</a:t>
            </a:r>
            <a:endParaRPr lang="fr-FR" baseline="0" dirty="0" smtClean="0"/>
          </a:p>
          <a:p>
            <a:pPr marL="685800" lvl="1" indent="-228600">
              <a:buAutoNum type="arabicParenR"/>
            </a:pPr>
            <a:r>
              <a:rPr lang="fr-FR" baseline="0" dirty="0" smtClean="0"/>
              <a:t>Eventuellement réduire ou augmenter l’exagération du relief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Bouton lecture</a:t>
            </a:r>
          </a:p>
          <a:p>
            <a:pPr marL="685800" lvl="1" indent="-228600">
              <a:buAutoNum type="arabicParenR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4580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Créer une carte des pentes</a:t>
            </a:r>
          </a:p>
          <a:p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Configurer la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carto</a:t>
            </a:r>
            <a:r>
              <a:rPr lang="fr-FR" baseline="0" dirty="0" smtClean="0"/>
              <a:t> altitude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Menu </a:t>
            </a:r>
            <a:r>
              <a:rPr lang="fr-FR" dirty="0"/>
              <a:t>Outils -&gt; </a:t>
            </a:r>
            <a:r>
              <a:rPr lang="fr-FR" dirty="0" smtClean="0"/>
              <a:t>Configurer</a:t>
            </a:r>
          </a:p>
          <a:p>
            <a:pPr marL="685800" lvl="1" indent="-228600">
              <a:buAutoNum type="arabicParenR"/>
            </a:pPr>
            <a:r>
              <a:rPr lang="fr-FR" dirty="0" smtClean="0"/>
              <a:t>Onglet</a:t>
            </a:r>
            <a:r>
              <a:rPr lang="fr-FR" baseline="0" dirty="0" smtClean="0"/>
              <a:t> </a:t>
            </a:r>
            <a:r>
              <a:rPr lang="fr-FR" baseline="0" dirty="0"/>
              <a:t>« Options d’</a:t>
            </a:r>
            <a:r>
              <a:rPr lang="fr-FR" baseline="0" dirty="0" err="1"/>
              <a:t>alitude</a:t>
            </a:r>
            <a:r>
              <a:rPr lang="fr-FR" baseline="0" dirty="0"/>
              <a:t> </a:t>
            </a:r>
            <a:r>
              <a:rPr lang="fr-FR" baseline="0" dirty="0" smtClean="0"/>
              <a:t>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Remplacer </a:t>
            </a:r>
            <a:r>
              <a:rPr lang="fr-FR" baseline="0" dirty="0"/>
              <a:t>le </a:t>
            </a:r>
            <a:r>
              <a:rPr lang="fr-FR" baseline="0" dirty="0" err="1"/>
              <a:t>shader</a:t>
            </a:r>
            <a:r>
              <a:rPr lang="fr-FR" baseline="0" dirty="0"/>
              <a:t> « Atlas » par « pente </a:t>
            </a:r>
            <a:r>
              <a:rPr lang="fr-FR" baseline="0" dirty="0" smtClean="0"/>
              <a:t>» ou « </a:t>
            </a:r>
            <a:r>
              <a:rPr lang="fr-FR" baseline="0" dirty="0" err="1" smtClean="0"/>
              <a:t>slope</a:t>
            </a:r>
            <a:r>
              <a:rPr lang="fr-FR" baseline="0" dirty="0" smtClean="0"/>
              <a:t> 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Onglet </a:t>
            </a:r>
            <a:r>
              <a:rPr lang="fr-FR" baseline="0" dirty="0"/>
              <a:t>« Options de </a:t>
            </a:r>
            <a:r>
              <a:rPr lang="fr-FR" baseline="0" dirty="0" err="1"/>
              <a:t>shader</a:t>
            </a:r>
            <a:r>
              <a:rPr lang="fr-FR" baseline="0" dirty="0"/>
              <a:t> </a:t>
            </a:r>
            <a:r>
              <a:rPr lang="fr-FR" baseline="0" dirty="0" smtClean="0"/>
              <a:t>»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Définir </a:t>
            </a:r>
            <a:r>
              <a:rPr lang="fr-FR" baseline="0" dirty="0"/>
              <a:t>les valeurs de pente </a:t>
            </a:r>
            <a:r>
              <a:rPr lang="fr-FR" baseline="0" dirty="0" smtClean="0"/>
              <a:t>:</a:t>
            </a:r>
          </a:p>
          <a:p>
            <a:pPr marL="1143000" lvl="2" indent="-228600">
              <a:buAutoNum type="arabicParenR"/>
            </a:pPr>
            <a:r>
              <a:rPr lang="fr-FR" baseline="0" dirty="0" smtClean="0"/>
              <a:t>Minimum </a:t>
            </a:r>
            <a:r>
              <a:rPr lang="fr-FR" baseline="0" dirty="0"/>
              <a:t>: En dessous de cette valeur, afficher la couleur </a:t>
            </a:r>
            <a:r>
              <a:rPr lang="fr-FR" baseline="0" dirty="0" smtClean="0"/>
              <a:t>blanche</a:t>
            </a:r>
          </a:p>
          <a:p>
            <a:pPr marL="1143000" lvl="2" indent="-228600">
              <a:buAutoNum type="arabicParenR"/>
            </a:pPr>
            <a:r>
              <a:rPr lang="fr-FR" baseline="0" dirty="0" smtClean="0"/>
              <a:t>Maximum </a:t>
            </a:r>
            <a:r>
              <a:rPr lang="fr-FR" baseline="0" dirty="0"/>
              <a:t>: Au-delà de cette valeur, afficher la couleur </a:t>
            </a:r>
            <a:r>
              <a:rPr lang="fr-FR" baseline="0" dirty="0" smtClean="0"/>
              <a:t>rouge</a:t>
            </a:r>
          </a:p>
          <a:p>
            <a:pPr marL="1143000" lvl="2" indent="-228600">
              <a:buAutoNum type="arabicParenR"/>
            </a:pPr>
            <a:r>
              <a:rPr lang="fr-FR" baseline="0" dirty="0" smtClean="0"/>
              <a:t>Couleur </a:t>
            </a:r>
            <a:r>
              <a:rPr lang="fr-FR" baseline="0" dirty="0"/>
              <a:t>entre min et max, afficher la couleur </a:t>
            </a:r>
            <a:r>
              <a:rPr lang="fr-FR" baseline="0" dirty="0" smtClean="0"/>
              <a:t>jaune</a:t>
            </a:r>
          </a:p>
          <a:p>
            <a:pPr marL="1143000" lvl="2" indent="-228600">
              <a:buAutoNum type="arabicParenR"/>
            </a:pPr>
            <a:endParaRPr lang="fr-FR" baseline="0" dirty="0" smtClean="0"/>
          </a:p>
          <a:p>
            <a:pPr marL="228600" lvl="0" indent="-228600">
              <a:buAutoNum type="arabicParenR"/>
            </a:pPr>
            <a:r>
              <a:rPr lang="fr-FR" baseline="0" dirty="0" smtClean="0"/>
              <a:t>Afficher la carte des pentes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Changer </a:t>
            </a:r>
            <a:r>
              <a:rPr lang="fr-FR" baseline="0" dirty="0"/>
              <a:t>l’ordre des couche pour mettre le relief PAR-DESSUS la </a:t>
            </a:r>
            <a:r>
              <a:rPr lang="fr-FR" baseline="0" dirty="0" smtClean="0"/>
              <a:t>carte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Sélectionner </a:t>
            </a:r>
            <a:r>
              <a:rPr lang="fr-FR" baseline="0" dirty="0"/>
              <a:t>la couche </a:t>
            </a:r>
            <a:r>
              <a:rPr lang="fr-FR" baseline="0" dirty="0" smtClean="0"/>
              <a:t>relief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Clic </a:t>
            </a:r>
            <a:r>
              <a:rPr lang="fr-FR" baseline="0" dirty="0"/>
              <a:t>droit -&gt; </a:t>
            </a:r>
            <a:r>
              <a:rPr lang="fr-FR" baseline="0" dirty="0" smtClean="0"/>
              <a:t>Options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Onglet Affichage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Régler </a:t>
            </a:r>
            <a:r>
              <a:rPr lang="fr-FR" baseline="0" dirty="0"/>
              <a:t>l’opacité à </a:t>
            </a:r>
            <a:r>
              <a:rPr lang="fr-FR" baseline="0" dirty="0" smtClean="0"/>
              <a:t>80%</a:t>
            </a:r>
          </a:p>
          <a:p>
            <a:pPr marL="685800" lvl="1" indent="-228600">
              <a:buAutoNum type="arabicParenR"/>
            </a:pPr>
            <a:r>
              <a:rPr lang="fr-FR" baseline="0" dirty="0" smtClean="0"/>
              <a:t>Activer </a:t>
            </a:r>
            <a:r>
              <a:rPr lang="fr-FR" baseline="0" dirty="0"/>
              <a:t>la transparence et définir la couleur de transparence sur </a:t>
            </a:r>
            <a:r>
              <a:rPr lang="fr-FR" baseline="0" dirty="0" smtClean="0"/>
              <a:t>blanc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9256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34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Préparer</a:t>
            </a:r>
            <a:r>
              <a:rPr lang="fr-FR" baseline="0" dirty="0" smtClean="0"/>
              <a:t> les itinéraires</a:t>
            </a:r>
          </a:p>
          <a:p>
            <a:r>
              <a:rPr lang="fr-FR" baseline="0" dirty="0" smtClean="0"/>
              <a:t>Vérifier le dénivelé, la distance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167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Aperçu avant impression</a:t>
            </a:r>
          </a:p>
          <a:p>
            <a:r>
              <a:rPr lang="fr-FR" dirty="0" smtClean="0"/>
              <a:t>Affiche la grille (mais pas les échelles distance </a:t>
            </a:r>
            <a:r>
              <a:rPr lang="fr-FR" smtClean="0"/>
              <a:t>/ altitude)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093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0555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44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Générer</a:t>
            </a:r>
            <a:r>
              <a:rPr lang="fr-FR" baseline="0" dirty="0" smtClean="0"/>
              <a:t> les lignes de crêtes, thalweg, courbes de niveau</a:t>
            </a:r>
          </a:p>
          <a:p>
            <a:r>
              <a:rPr lang="fr-FR" dirty="0" err="1" smtClean="0"/>
              <a:t>Intervisibilité</a:t>
            </a:r>
            <a:endParaRPr lang="fr-FR" dirty="0" smtClean="0"/>
          </a:p>
          <a:p>
            <a:r>
              <a:rPr lang="fr-FR" dirty="0" smtClean="0"/>
              <a:t>Carte</a:t>
            </a:r>
            <a:r>
              <a:rPr lang="fr-FR" baseline="0" dirty="0" smtClean="0"/>
              <a:t> de pentes (mettre en évidence les inclinaisons du terrain)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30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Suivi unités AMI/ENI</a:t>
            </a:r>
          </a:p>
          <a:p>
            <a:r>
              <a:rPr lang="fr-FR" dirty="0" smtClean="0"/>
              <a:t>Zones d’influences</a:t>
            </a:r>
          </a:p>
          <a:p>
            <a:r>
              <a:rPr lang="fr-FR" dirty="0" smtClean="0"/>
              <a:t>Baptêmes</a:t>
            </a:r>
            <a:r>
              <a:rPr lang="fr-FR" baseline="0" dirty="0" smtClean="0"/>
              <a:t> terrain</a:t>
            </a:r>
          </a:p>
          <a:p>
            <a:endParaRPr lang="fr-FR" dirty="0" smtClean="0"/>
          </a:p>
          <a:p>
            <a:r>
              <a:rPr lang="fr-FR" dirty="0" smtClean="0"/>
              <a:t>Relevés radiogoniométriques</a:t>
            </a:r>
          </a:p>
          <a:p>
            <a:r>
              <a:rPr lang="fr-FR" dirty="0" smtClean="0"/>
              <a:t>Relais,</a:t>
            </a:r>
            <a:r>
              <a:rPr lang="fr-FR" baseline="0" dirty="0" smtClean="0"/>
              <a:t> BTS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00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Quels types de données peut on rencontrer ?</a:t>
            </a:r>
          </a:p>
          <a:p>
            <a:endParaRPr lang="fr-FR" dirty="0" smtClean="0"/>
          </a:p>
          <a:p>
            <a:r>
              <a:rPr lang="fr-FR" dirty="0" smtClean="0"/>
              <a:t>RASTER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Images dont chaque pixel a une coordonnée.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Données non modifiables utilisées comme fond.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Cartes scannées, images </a:t>
            </a:r>
            <a:r>
              <a:rPr lang="fr-FR" baseline="0" dirty="0" err="1" smtClean="0"/>
              <a:t>sat</a:t>
            </a:r>
            <a:r>
              <a:rPr lang="fr-FR" baseline="0" dirty="0" smtClean="0"/>
              <a:t> et drones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Formats courants : GEOTIF, ECW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03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baseline="0" dirty="0" smtClean="0"/>
              <a:t>Vecteurs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Dessin, style personnalisable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Métadonnées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Formats courants : SHP, KML/KMZ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511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baseline="0" dirty="0" smtClean="0"/>
              <a:t>Relief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MNT : </a:t>
            </a:r>
            <a:r>
              <a:rPr lang="fr-FR" dirty="0" err="1" smtClean="0"/>
              <a:t>Modele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Numerique</a:t>
            </a:r>
            <a:r>
              <a:rPr lang="fr-FR" baseline="0" dirty="0" smtClean="0"/>
              <a:t> Terrain (DTED)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MNA : MN Altitude (sursol : végétation, bâtiment)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6 niveaux de précisions : 0 à 5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Formats courants : DTED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D0D7-0D9F-4D34-AE75-DF05F8DD5558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62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08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8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264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4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441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267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90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655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8235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131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03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933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662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455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812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88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9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560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33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385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018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344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2" descr="D:\utilisateurs\u.canet1\Pictures\comnrens.png"/>
          <p:cNvPicPr>
            <a:picLocks noChangeAspect="1" noChangeArrowheads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7"/>
          <a:stretch/>
        </p:blipFill>
        <p:spPr bwMode="auto">
          <a:xfrm>
            <a:off x="88778" y="29854"/>
            <a:ext cx="736847" cy="1148705"/>
          </a:xfrm>
          <a:prstGeom prst="rect">
            <a:avLst/>
          </a:prstGeom>
          <a:noFill/>
          <a:effectLst>
            <a:outerShdw blurRad="50800" dist="635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M:\15-PUBLIC\5 - BOI\7_INS\00-Instruction générale\Logos unités\54RT.png"/>
          <p:cNvPicPr/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82447" y="102947"/>
            <a:ext cx="805180" cy="792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 Box 8"/>
          <p:cNvSpPr txBox="1">
            <a:spLocks noChangeArrowheads="1"/>
          </p:cNvSpPr>
          <p:nvPr userDrawn="1"/>
        </p:nvSpPr>
        <p:spPr bwMode="auto">
          <a:xfrm>
            <a:off x="4114800" y="-38100"/>
            <a:ext cx="3962400" cy="2135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fr-FR" sz="788" b="1" dirty="0" smtClean="0">
                <a:solidFill>
                  <a:srgbClr val="FF0000"/>
                </a:solidFill>
              </a:rPr>
              <a:t>DIFFUSION RESTREINTE</a:t>
            </a:r>
          </a:p>
        </p:txBody>
      </p:sp>
      <p:pic>
        <p:nvPicPr>
          <p:cNvPr id="11" name="Picture 6"/>
          <p:cNvPicPr>
            <a:picLocks noChangeAspect="1" noChangeArrowheads="1"/>
          </p:cNvPicPr>
          <p:nvPr userDrawn="1"/>
        </p:nvPicPr>
        <p:blipFill>
          <a:blip r:embed="rId1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718" y="1274151"/>
            <a:ext cx="11050565" cy="508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92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F3EA5-292C-4331-BAB5-A6575F471254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70781-3C42-4FAC-8567-5AC674719362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2" descr="D:\utilisateurs\u.canet1\Pictures\comnrens.png"/>
          <p:cNvPicPr>
            <a:picLocks noChangeAspect="1" noChangeArrowheads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7"/>
          <a:stretch/>
        </p:blipFill>
        <p:spPr bwMode="auto">
          <a:xfrm>
            <a:off x="88778" y="29854"/>
            <a:ext cx="736847" cy="1148705"/>
          </a:xfrm>
          <a:prstGeom prst="rect">
            <a:avLst/>
          </a:prstGeom>
          <a:noFill/>
          <a:effectLst>
            <a:outerShdw blurRad="50800" dist="635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M:\15-PUBLIC\5 - BOI\7_INS\00-Instruction générale\Logos unités\54RT.png"/>
          <p:cNvPicPr/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82447" y="102947"/>
            <a:ext cx="805180" cy="792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 Box 8"/>
          <p:cNvSpPr txBox="1">
            <a:spLocks noChangeArrowheads="1"/>
          </p:cNvSpPr>
          <p:nvPr userDrawn="1"/>
        </p:nvSpPr>
        <p:spPr bwMode="auto">
          <a:xfrm>
            <a:off x="4114800" y="-38100"/>
            <a:ext cx="3962400" cy="2135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fr-FR" sz="788" b="1" dirty="0" smtClean="0">
                <a:solidFill>
                  <a:srgbClr val="FF0000"/>
                </a:solidFill>
              </a:rPr>
              <a:t>DIFFUSION RESTREINTE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1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718" y="1274151"/>
            <a:ext cx="11050565" cy="508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05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Global Mapper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Perfectionnement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6800" y="4005064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Système de couches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67" y="1700809"/>
            <a:ext cx="7030598" cy="3866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076" y="3204123"/>
            <a:ext cx="2820014" cy="3640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52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projection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Une projection est une manière de représenter le globe terrestre sur un </a:t>
            </a:r>
            <a:r>
              <a:rPr lang="fr-FR" dirty="0"/>
              <a:t>plan </a:t>
            </a:r>
            <a:r>
              <a:rPr lang="fr-FR" dirty="0" smtClean="0"/>
              <a:t>2D.</a:t>
            </a:r>
            <a:endParaRPr lang="fr-FR" dirty="0"/>
          </a:p>
          <a:p>
            <a:endParaRPr lang="fr-FR" dirty="0"/>
          </a:p>
          <a:p>
            <a:r>
              <a:rPr lang="fr-FR" dirty="0"/>
              <a:t>Si une mauvaise projection est choisie lors de l’import, la carte apparaîtra déformée, et les points seront décalés ou non </a:t>
            </a:r>
            <a:r>
              <a:rPr lang="fr-FR" dirty="0" smtClean="0"/>
              <a:t>affichés.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4070854"/>
            <a:ext cx="6732240" cy="2787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28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coordonnées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placer un point, </a:t>
            </a:r>
            <a:r>
              <a:rPr lang="fr-FR" dirty="0" err="1" smtClean="0"/>
              <a:t>GlobalMapper</a:t>
            </a:r>
            <a:r>
              <a:rPr lang="fr-FR" dirty="0" smtClean="0"/>
              <a:t> accepte trois types de coordonnées :</a:t>
            </a:r>
          </a:p>
          <a:p>
            <a:endParaRPr lang="fr-FR" dirty="0" smtClean="0"/>
          </a:p>
          <a:p>
            <a:pPr lvl="1"/>
            <a:r>
              <a:rPr lang="fr-FR" dirty="0" smtClean="0"/>
              <a:t>La projection de la carte</a:t>
            </a:r>
          </a:p>
          <a:p>
            <a:pPr lvl="1"/>
            <a:r>
              <a:rPr lang="fr-FR" dirty="0" smtClean="0"/>
              <a:t>Géographiques (DMS ou </a:t>
            </a:r>
            <a:r>
              <a:rPr lang="fr-FR" dirty="0" err="1" smtClean="0"/>
              <a:t>dd.ddd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MGRS</a:t>
            </a:r>
          </a:p>
          <a:p>
            <a:pPr lvl="2"/>
            <a:r>
              <a:rPr lang="fr-FR" dirty="0" smtClean="0"/>
              <a:t>Redécoupage </a:t>
            </a:r>
            <a:r>
              <a:rPr lang="fr-FR" dirty="0"/>
              <a:t>de l’UTM</a:t>
            </a:r>
          </a:p>
          <a:p>
            <a:pPr lvl="2"/>
            <a:r>
              <a:rPr lang="pl-PL" dirty="0">
                <a:solidFill>
                  <a:srgbClr val="00B0F0"/>
                </a:solidFill>
              </a:rPr>
              <a:t>32 U</a:t>
            </a:r>
            <a:r>
              <a:rPr lang="pl-PL" dirty="0"/>
              <a:t> </a:t>
            </a:r>
            <a:r>
              <a:rPr lang="fr-FR" dirty="0">
                <a:solidFill>
                  <a:srgbClr val="FF0000"/>
                </a:solidFill>
              </a:rPr>
              <a:t>0</a:t>
            </a:r>
            <a:r>
              <a:rPr lang="pl-PL" dirty="0">
                <a:solidFill>
                  <a:srgbClr val="FF0000"/>
                </a:solidFill>
              </a:rPr>
              <a:t>3</a:t>
            </a:r>
            <a:r>
              <a:rPr lang="pl-PL" dirty="0"/>
              <a:t> </a:t>
            </a:r>
            <a:r>
              <a:rPr lang="pl-PL" dirty="0">
                <a:solidFill>
                  <a:srgbClr val="00B050"/>
                </a:solidFill>
              </a:rPr>
              <a:t>45824</a:t>
            </a:r>
            <a:r>
              <a:rPr lang="pl-PL" dirty="0"/>
              <a:t> </a:t>
            </a:r>
            <a:r>
              <a:rPr lang="pl-PL" dirty="0">
                <a:solidFill>
                  <a:srgbClr val="FF0000"/>
                </a:solidFill>
              </a:rPr>
              <a:t>54</a:t>
            </a:r>
            <a:r>
              <a:rPr lang="pl-PL" dirty="0"/>
              <a:t> </a:t>
            </a:r>
            <a:r>
              <a:rPr lang="pl-PL" dirty="0">
                <a:solidFill>
                  <a:srgbClr val="00B050"/>
                </a:solidFill>
              </a:rPr>
              <a:t>17068</a:t>
            </a:r>
          </a:p>
          <a:p>
            <a:pPr lvl="2"/>
            <a:r>
              <a:rPr lang="pl-PL" dirty="0">
                <a:solidFill>
                  <a:srgbClr val="00B0F0"/>
                </a:solidFill>
              </a:rPr>
              <a:t>32 U</a:t>
            </a:r>
            <a:r>
              <a:rPr lang="pl-PL" dirty="0"/>
              <a:t> </a:t>
            </a:r>
            <a:r>
              <a:rPr lang="pl-PL" dirty="0">
                <a:solidFill>
                  <a:srgbClr val="FF0000"/>
                </a:solidFill>
              </a:rPr>
              <a:t>LV</a:t>
            </a:r>
            <a:r>
              <a:rPr lang="pl-PL" dirty="0"/>
              <a:t> </a:t>
            </a:r>
            <a:r>
              <a:rPr lang="pl-PL" dirty="0">
                <a:solidFill>
                  <a:srgbClr val="00B050"/>
                </a:solidFill>
              </a:rPr>
              <a:t>45824</a:t>
            </a:r>
            <a:r>
              <a:rPr lang="pl-PL" dirty="0"/>
              <a:t>    </a:t>
            </a:r>
            <a:r>
              <a:rPr lang="fr-FR" dirty="0"/>
              <a:t>   </a:t>
            </a:r>
            <a:r>
              <a:rPr lang="pl-PL" dirty="0">
                <a:solidFill>
                  <a:srgbClr val="00B050"/>
                </a:solidFill>
              </a:rPr>
              <a:t>17068</a:t>
            </a:r>
            <a:endParaRPr lang="fr-FR" dirty="0">
              <a:solidFill>
                <a:srgbClr val="00B050"/>
              </a:solidFill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4532040"/>
            <a:ext cx="37909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Convertisseur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OutilsGeo</a:t>
            </a:r>
            <a:r>
              <a:rPr lang="fr-FR" dirty="0" smtClean="0"/>
              <a:t>/ConvCoord.xlsm</a:t>
            </a:r>
          </a:p>
          <a:p>
            <a:endParaRPr lang="fr-FR" dirty="0"/>
          </a:p>
          <a:p>
            <a:r>
              <a:rPr lang="fr-FR" dirty="0" smtClean="0"/>
              <a:t>Supporte</a:t>
            </a:r>
          </a:p>
          <a:p>
            <a:pPr lvl="1"/>
            <a:r>
              <a:rPr lang="fr-FR" dirty="0" smtClean="0"/>
              <a:t>DMS</a:t>
            </a:r>
          </a:p>
          <a:p>
            <a:pPr lvl="1"/>
            <a:r>
              <a:rPr lang="fr-FR" dirty="0" err="1" smtClean="0"/>
              <a:t>DD.ddddd</a:t>
            </a:r>
            <a:endParaRPr lang="fr-FR" dirty="0" smtClean="0"/>
          </a:p>
          <a:p>
            <a:pPr lvl="1"/>
            <a:r>
              <a:rPr lang="fr-FR" dirty="0" smtClean="0"/>
              <a:t>Lambert</a:t>
            </a:r>
          </a:p>
          <a:p>
            <a:pPr lvl="1"/>
            <a:r>
              <a:rPr lang="fr-FR" dirty="0" smtClean="0"/>
              <a:t>UTM</a:t>
            </a:r>
          </a:p>
          <a:p>
            <a:pPr lvl="1"/>
            <a:r>
              <a:rPr lang="fr-FR" dirty="0" smtClean="0"/>
              <a:t>MGRS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2534444"/>
            <a:ext cx="81438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4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Carto</a:t>
            </a:r>
            <a:r>
              <a:rPr lang="fr-FR" dirty="0" smtClean="0"/>
              <a:t> en ligne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95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Carto</a:t>
            </a:r>
            <a:r>
              <a:rPr lang="fr-FR" dirty="0" smtClean="0"/>
              <a:t> en ligne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GlobalMapper</a:t>
            </a:r>
            <a:r>
              <a:rPr lang="fr-FR" dirty="0" smtClean="0"/>
              <a:t> est capable de se connecter à un serveur fournissant des tuiles de cartographie</a:t>
            </a:r>
          </a:p>
          <a:p>
            <a:endParaRPr lang="fr-FR" dirty="0" smtClean="0"/>
          </a:p>
          <a:p>
            <a:r>
              <a:rPr lang="fr-FR" dirty="0" smtClean="0"/>
              <a:t>Cela permet d’accéder facilement à des données de qualité (cartes, vues SAT, vecteurs)</a:t>
            </a:r>
          </a:p>
          <a:p>
            <a:endParaRPr lang="fr-FR" dirty="0" smtClean="0"/>
          </a:p>
          <a:p>
            <a:r>
              <a:rPr lang="fr-FR" dirty="0" err="1" smtClean="0"/>
              <a:t>GlobalMapper</a:t>
            </a:r>
            <a:r>
              <a:rPr lang="fr-FR" dirty="0" smtClean="0"/>
              <a:t> peut exporter les données affichées (l’opération peut être longue et la qualité dégradée)</a:t>
            </a:r>
          </a:p>
        </p:txBody>
      </p:sp>
    </p:spTree>
    <p:extLst>
      <p:ext uri="{BB962C8B-B14F-4D97-AF65-F5344CB8AC3E}">
        <p14:creationId xmlns:p14="http://schemas.microsoft.com/office/powerpoint/2010/main" val="9697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Carto</a:t>
            </a:r>
            <a:r>
              <a:rPr lang="fr-FR" dirty="0"/>
              <a:t> en ligne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7727"/>
            <a:ext cx="5069587" cy="4351338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456" y="1707727"/>
            <a:ext cx="4112344" cy="4351338"/>
          </a:xfrm>
          <a:prstGeom prst="rect">
            <a:avLst/>
          </a:prstGeom>
        </p:spPr>
      </p:pic>
      <p:cxnSp>
        <p:nvCxnSpPr>
          <p:cNvPr id="6" name="Connecteur droit avec flèche 5"/>
          <p:cNvCxnSpPr>
            <a:stCxn id="4" idx="3"/>
          </p:cNvCxnSpPr>
          <p:nvPr/>
        </p:nvCxnSpPr>
        <p:spPr>
          <a:xfrm>
            <a:off x="5907787" y="3883396"/>
            <a:ext cx="10523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9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Carto</a:t>
            </a:r>
            <a:r>
              <a:rPr lang="fr-FR" dirty="0"/>
              <a:t> en ligne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" y="1585092"/>
            <a:ext cx="5544616" cy="3154415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3503712" y="2831123"/>
            <a:ext cx="2661026" cy="1389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38" y="3429000"/>
            <a:ext cx="602726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7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Tuilage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11" y="1712650"/>
            <a:ext cx="4964979" cy="51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1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Import de fichier 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066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Rappels</a:t>
            </a:r>
          </a:p>
          <a:p>
            <a:pPr>
              <a:buNone/>
            </a:pPr>
            <a:endParaRPr lang="fr-FR" dirty="0"/>
          </a:p>
          <a:p>
            <a:r>
              <a:rPr lang="fr-FR" dirty="0" smtClean="0"/>
              <a:t>Import / Export</a:t>
            </a:r>
          </a:p>
          <a:p>
            <a:endParaRPr lang="fr-FR" dirty="0"/>
          </a:p>
          <a:p>
            <a:r>
              <a:rPr lang="fr-FR" dirty="0" smtClean="0"/>
              <a:t>Vecteurs</a:t>
            </a:r>
          </a:p>
          <a:p>
            <a:endParaRPr lang="fr-FR" dirty="0"/>
          </a:p>
          <a:p>
            <a:r>
              <a:rPr lang="fr-FR" dirty="0" smtClean="0"/>
              <a:t>Recherche</a:t>
            </a:r>
          </a:p>
          <a:p>
            <a:endParaRPr lang="fr-FR" dirty="0"/>
          </a:p>
          <a:p>
            <a:r>
              <a:rPr lang="fr-FR" dirty="0" smtClean="0"/>
              <a:t>Analyse</a:t>
            </a:r>
          </a:p>
          <a:p>
            <a:endParaRPr lang="fr-FR" dirty="0" smtClean="0"/>
          </a:p>
          <a:p>
            <a:r>
              <a:rPr lang="fr-FR" dirty="0" smtClean="0"/>
              <a:t>Relief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3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 de fichier texte/CSV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Facile à générer automatiquement et à modifier</a:t>
            </a:r>
          </a:p>
          <a:p>
            <a:endParaRPr lang="fr-FR" dirty="0" smtClean="0"/>
          </a:p>
          <a:p>
            <a:r>
              <a:rPr lang="fr-FR" dirty="0" smtClean="0"/>
              <a:t>Création de points, lignes, surfaces</a:t>
            </a:r>
          </a:p>
          <a:p>
            <a:endParaRPr lang="fr-FR" dirty="0" smtClean="0"/>
          </a:p>
          <a:p>
            <a:r>
              <a:rPr lang="fr-FR" dirty="0" smtClean="0"/>
              <a:t>Prise en charge des métadonnées </a:t>
            </a:r>
            <a:r>
              <a:rPr lang="fr-FR" dirty="0"/>
              <a:t>et </a:t>
            </a:r>
            <a:r>
              <a:rPr lang="fr-FR" dirty="0" smtClean="0"/>
              <a:t>des styles</a:t>
            </a:r>
          </a:p>
          <a:p>
            <a:endParaRPr lang="fr-FR" dirty="0" smtClean="0"/>
          </a:p>
          <a:p>
            <a:r>
              <a:rPr lang="fr-FR" dirty="0" smtClean="0"/>
              <a:t>Coordonnées principalement en MGRS ou géographiques (longitude/latitude)</a:t>
            </a:r>
          </a:p>
          <a:p>
            <a:endParaRPr lang="fr-FR" dirty="0" smtClean="0"/>
          </a:p>
          <a:p>
            <a:r>
              <a:rPr lang="fr-FR" dirty="0" smtClean="0"/>
              <a:t>Nécessite d’expliciter le format du fichier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341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fichier </a:t>
            </a:r>
            <a:r>
              <a:rPr lang="fr-FR" dirty="0" smtClean="0"/>
              <a:t>CSV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Utile </a:t>
            </a:r>
            <a:r>
              <a:rPr lang="fr-FR" dirty="0"/>
              <a:t>pour importer une masse de point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/>
              <a:t>Chaque colonne est un </a:t>
            </a:r>
            <a:r>
              <a:rPr lang="fr-FR" dirty="0" smtClean="0"/>
              <a:t>attribut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Exemple </a:t>
            </a:r>
            <a:r>
              <a:rPr lang="fr-FR" dirty="0"/>
              <a:t>de fichier </a:t>
            </a:r>
            <a:r>
              <a:rPr lang="fr-FR" dirty="0" smtClean="0"/>
              <a:t>: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9825"/>
              </p:ext>
            </p:extLst>
          </p:nvPr>
        </p:nvGraphicFramePr>
        <p:xfrm>
          <a:off x="2927649" y="5085183"/>
          <a:ext cx="5616626" cy="1296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4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574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574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441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Y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X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NAME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NB HABITANT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48.85435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7.54964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Zutzendorf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5000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48.90986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7.07434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Zollingen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200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7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fichier </a:t>
            </a:r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Plus adapté pour les lignes </a:t>
            </a:r>
            <a:r>
              <a:rPr lang="fr-FR" dirty="0"/>
              <a:t>et </a:t>
            </a:r>
            <a:r>
              <a:rPr lang="fr-FR" dirty="0" smtClean="0"/>
              <a:t>surfaces</a:t>
            </a:r>
          </a:p>
          <a:p>
            <a:r>
              <a:rPr lang="fr-FR" dirty="0" smtClean="0"/>
              <a:t>Avec </a:t>
            </a:r>
            <a:r>
              <a:rPr lang="fr-FR" dirty="0"/>
              <a:t>des attributs et des styles personnalisés.</a:t>
            </a:r>
          </a:p>
          <a:p>
            <a:endParaRPr lang="fr-FR" dirty="0"/>
          </a:p>
          <a:p>
            <a:pPr marL="0" indent="0">
              <a:buNone/>
            </a:pPr>
            <a:r>
              <a:rPr lang="en-US" sz="2400" dirty="0"/>
              <a:t>DESCRIPTION=Unknown Line Type</a:t>
            </a:r>
          </a:p>
          <a:p>
            <a:pPr marL="0" indent="0">
              <a:buNone/>
            </a:pPr>
            <a:r>
              <a:rPr lang="en-US" sz="2400" dirty="0"/>
              <a:t>NAME=D88</a:t>
            </a:r>
          </a:p>
          <a:p>
            <a:pPr marL="0" indent="0">
              <a:buNone/>
            </a:pPr>
            <a:r>
              <a:rPr lang="en-US" sz="2400" dirty="0"/>
              <a:t>LONGUEUR=8.378 km</a:t>
            </a:r>
          </a:p>
          <a:p>
            <a:pPr marL="0" indent="0">
              <a:buNone/>
            </a:pPr>
            <a:r>
              <a:rPr lang="en-US" sz="2400" dirty="0"/>
              <a:t>344453.758;5424804.503;-999999</a:t>
            </a:r>
          </a:p>
          <a:p>
            <a:pPr marL="0" indent="0">
              <a:buNone/>
            </a:pPr>
            <a:r>
              <a:rPr lang="en-US" sz="2400" dirty="0"/>
              <a:t>344772.893;5424548.355;-999999</a:t>
            </a:r>
          </a:p>
          <a:p>
            <a:pPr marL="0" indent="0">
              <a:buNone/>
            </a:pPr>
            <a:r>
              <a:rPr lang="en-US" sz="2400" dirty="0"/>
              <a:t>345856.274;5424279.609;-999999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056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fichier texte/CSV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Certains noms de colonnes sont reconnus automatiquement 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name</a:t>
            </a:r>
            <a:endParaRPr lang="fr-FR" dirty="0"/>
          </a:p>
          <a:p>
            <a:pPr lvl="1"/>
            <a:r>
              <a:rPr lang="fr-FR" dirty="0"/>
              <a:t>NAME, </a:t>
            </a:r>
            <a:r>
              <a:rPr lang="fr-FR" dirty="0" smtClean="0"/>
              <a:t>LABEL</a:t>
            </a:r>
          </a:p>
          <a:p>
            <a:pPr marL="0" indent="0">
              <a:buNone/>
            </a:pPr>
            <a:r>
              <a:rPr lang="fr-FR" dirty="0" err="1" smtClean="0"/>
              <a:t>Feature</a:t>
            </a:r>
            <a:r>
              <a:rPr lang="fr-FR" dirty="0" smtClean="0"/>
              <a:t> description</a:t>
            </a:r>
            <a:endParaRPr lang="fr-FR" dirty="0"/>
          </a:p>
          <a:p>
            <a:pPr lvl="1"/>
            <a:r>
              <a:rPr lang="fr-FR" dirty="0"/>
              <a:t>DESC, DESCRIPTION, LAYER, </a:t>
            </a:r>
            <a:r>
              <a:rPr lang="fr-FR" dirty="0" smtClean="0"/>
              <a:t>TYPE</a:t>
            </a:r>
          </a:p>
          <a:p>
            <a:pPr marL="0" indent="0">
              <a:buNone/>
            </a:pPr>
            <a:r>
              <a:rPr lang="fr-FR" dirty="0" smtClean="0"/>
              <a:t>Classification</a:t>
            </a:r>
            <a:endParaRPr lang="fr-FR" dirty="0"/>
          </a:p>
          <a:p>
            <a:pPr lvl="1"/>
            <a:r>
              <a:rPr lang="fr-FR" dirty="0" smtClean="0"/>
              <a:t>GM_TYPE</a:t>
            </a:r>
          </a:p>
          <a:p>
            <a:pPr marL="0" indent="0">
              <a:buNone/>
            </a:pPr>
            <a:r>
              <a:rPr lang="fr-FR" dirty="0" smtClean="0"/>
              <a:t>Altitude</a:t>
            </a:r>
            <a:endParaRPr lang="fr-FR" dirty="0"/>
          </a:p>
          <a:p>
            <a:pPr lvl="1"/>
            <a:r>
              <a:rPr lang="fr-FR" dirty="0" smtClean="0"/>
              <a:t>ELEVATION</a:t>
            </a:r>
            <a:r>
              <a:rPr lang="fr-FR" dirty="0"/>
              <a:t>, ELEV, Z, HEIGHT, </a:t>
            </a:r>
            <a:r>
              <a:rPr lang="fr-FR" dirty="0" smtClean="0"/>
              <a:t>DEPTH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54623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fichier texte/CSV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1855365"/>
            <a:ext cx="9144000" cy="502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>
          <a:xfrm>
            <a:off x="9408368" y="2204864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755168" y="3371658"/>
            <a:ext cx="2804426" cy="572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3647417" y="4077072"/>
            <a:ext cx="576064" cy="530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545772" y="2348880"/>
            <a:ext cx="298782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5606584" y="2852937"/>
            <a:ext cx="1497528" cy="299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5634192" y="3403590"/>
            <a:ext cx="1973976" cy="1520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5575867" y="5107066"/>
            <a:ext cx="472135" cy="8569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20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fichier texte/CSV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628801"/>
            <a:ext cx="3888432" cy="4656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023992" y="1641070"/>
            <a:ext cx="4464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MGRS = </a:t>
            </a:r>
            <a:r>
              <a:rPr lang="fr-FR" sz="2400" dirty="0" err="1"/>
              <a:t>Geographic</a:t>
            </a:r>
            <a:r>
              <a:rPr lang="fr-FR" sz="2400" dirty="0"/>
              <a:t> / WGS84</a:t>
            </a:r>
          </a:p>
          <a:p>
            <a:endParaRPr lang="fr-FR" sz="2400" dirty="0"/>
          </a:p>
          <a:p>
            <a:r>
              <a:rPr lang="fr-FR" sz="2400" dirty="0"/>
              <a:t>D° M’ S’’ = </a:t>
            </a:r>
            <a:r>
              <a:rPr lang="fr-FR" sz="2400" dirty="0" err="1"/>
              <a:t>Geographic</a:t>
            </a:r>
            <a:r>
              <a:rPr lang="fr-FR" sz="2400" dirty="0"/>
              <a:t> / WGS84</a:t>
            </a:r>
          </a:p>
          <a:p>
            <a:r>
              <a:rPr lang="fr-FR" sz="2400" dirty="0" err="1"/>
              <a:t>DD.ddddd</a:t>
            </a:r>
            <a:r>
              <a:rPr lang="fr-FR" sz="2400" dirty="0"/>
              <a:t>° = </a:t>
            </a:r>
            <a:r>
              <a:rPr lang="fr-FR" sz="2400" dirty="0" err="1"/>
              <a:t>Geographic</a:t>
            </a:r>
            <a:r>
              <a:rPr lang="fr-FR" sz="2400" dirty="0"/>
              <a:t> / WGS84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UTM = UTM / </a:t>
            </a:r>
            <a:r>
              <a:rPr lang="fr-FR" sz="2400" b="1" dirty="0"/>
              <a:t>Zone</a:t>
            </a:r>
            <a:r>
              <a:rPr lang="fr-FR" sz="2400" dirty="0"/>
              <a:t> / WGS84</a:t>
            </a:r>
          </a:p>
          <a:p>
            <a:endParaRPr lang="fr-FR" sz="2400" dirty="0"/>
          </a:p>
          <a:p>
            <a:r>
              <a:rPr lang="fr-FR" sz="2400" dirty="0"/>
              <a:t>Lambert = Lambert-93 / Base Lambert 93 / RGF-93</a:t>
            </a:r>
          </a:p>
        </p:txBody>
      </p:sp>
    </p:spTree>
    <p:extLst>
      <p:ext uri="{BB962C8B-B14F-4D97-AF65-F5344CB8AC3E}">
        <p14:creationId xmlns:p14="http://schemas.microsoft.com/office/powerpoint/2010/main" val="4036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Exercices pratiques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Configuration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435427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Afficher un carroyage</a:t>
            </a:r>
          </a:p>
          <a:p>
            <a:endParaRPr lang="fr-FR" dirty="0"/>
          </a:p>
          <a:p>
            <a:r>
              <a:rPr lang="fr-FR" dirty="0"/>
              <a:t>Définir l’affichage des coordonnées en D</a:t>
            </a:r>
            <a:r>
              <a:rPr lang="fr-FR" dirty="0" smtClean="0"/>
              <a:t>° M’ S’’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Afficher la carte à l’échelle 1:25000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Régler le « </a:t>
            </a:r>
            <a:r>
              <a:rPr lang="fr-FR" dirty="0" err="1" smtClean="0"/>
              <a:t>snap</a:t>
            </a:r>
            <a:r>
              <a:rPr lang="fr-FR" dirty="0" smtClean="0"/>
              <a:t>-to-</a:t>
            </a:r>
            <a:r>
              <a:rPr lang="fr-FR" dirty="0" err="1" smtClean="0"/>
              <a:t>feature</a:t>
            </a:r>
            <a:r>
              <a:rPr lang="fr-FR" dirty="0" smtClean="0"/>
              <a:t> » pour qu’il soit moins sensible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76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Import / Export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584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 / Export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hangingPunct="0"/>
            <a:r>
              <a:rPr lang="fr-FR" dirty="0"/>
              <a:t>Importer </a:t>
            </a:r>
            <a:r>
              <a:rPr lang="fr-FR" dirty="0" smtClean="0"/>
              <a:t>le fichier </a:t>
            </a:r>
            <a:r>
              <a:rPr lang="fr-FR" b="1" dirty="0" smtClean="0"/>
              <a:t>coupeJP2.tif</a:t>
            </a:r>
            <a:endParaRPr lang="fr-FR" b="1" dirty="0"/>
          </a:p>
          <a:p>
            <a:pPr hangingPunct="0"/>
            <a:endParaRPr lang="fr-FR" dirty="0"/>
          </a:p>
          <a:p>
            <a:pPr hangingPunct="0"/>
            <a:r>
              <a:rPr lang="fr-FR" dirty="0"/>
              <a:t>Importer le dossier </a:t>
            </a:r>
            <a:r>
              <a:rPr lang="fr-FR" b="1" dirty="0"/>
              <a:t>ORTHO</a:t>
            </a:r>
            <a:endParaRPr lang="fr-FR" dirty="0"/>
          </a:p>
          <a:p>
            <a:pPr marL="0" indent="0" hangingPunct="0">
              <a:buNone/>
            </a:pPr>
            <a:endParaRPr lang="fr-FR" dirty="0"/>
          </a:p>
          <a:p>
            <a:pPr hangingPunct="0"/>
            <a:r>
              <a:rPr lang="fr-FR" dirty="0"/>
              <a:t>Importer le dossier </a:t>
            </a:r>
            <a:r>
              <a:rPr lang="fr-FR" b="1" dirty="0"/>
              <a:t>DTED</a:t>
            </a:r>
            <a:endParaRPr lang="fr-FR" dirty="0"/>
          </a:p>
          <a:p>
            <a:pPr marL="0" indent="0" hangingPunct="0">
              <a:buNone/>
            </a:pPr>
            <a:endParaRPr lang="fr-FR" dirty="0"/>
          </a:p>
          <a:p>
            <a:pPr hangingPunct="0"/>
            <a:r>
              <a:rPr lang="fr-FR" dirty="0"/>
              <a:t>Importer le fichier </a:t>
            </a:r>
            <a:r>
              <a:rPr lang="fr-FR" b="1" dirty="0" smtClean="0"/>
              <a:t>geonames_fr.txt</a:t>
            </a:r>
          </a:p>
          <a:p>
            <a:pPr hangingPunct="0"/>
            <a:endParaRPr lang="fr-FR" dirty="0" smtClean="0"/>
          </a:p>
          <a:p>
            <a:pPr hangingPunct="0"/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642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Logiciel complet de cartographie</a:t>
            </a:r>
          </a:p>
          <a:p>
            <a:r>
              <a:rPr lang="fr-FR" dirty="0" smtClean="0"/>
              <a:t>Utilisé par toutes les armes et armées</a:t>
            </a:r>
          </a:p>
          <a:p>
            <a:r>
              <a:rPr lang="fr-FR" dirty="0" smtClean="0"/>
              <a:t>Interopérable</a:t>
            </a:r>
          </a:p>
          <a:p>
            <a:r>
              <a:rPr lang="fr-FR" dirty="0" smtClean="0"/>
              <a:t>Installable sur </a:t>
            </a:r>
            <a:r>
              <a:rPr lang="fr-FR" dirty="0" err="1" smtClean="0"/>
              <a:t>Intradef</a:t>
            </a:r>
            <a:r>
              <a:rPr lang="fr-FR" dirty="0" smtClean="0"/>
              <a:t> via demande DIADEME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589061" y="4458207"/>
            <a:ext cx="101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/>
              <a:t>SAER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91944" y="4210217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/>
              <a:t>SIR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616280" y="4214480"/>
            <a:ext cx="7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/>
              <a:t>SICF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7884" y="4797153"/>
            <a:ext cx="3241767" cy="20294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1485" y="4616564"/>
            <a:ext cx="2389030" cy="222056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4843" y="5088917"/>
            <a:ext cx="3089275" cy="17377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5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 / Export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hangingPunct="0"/>
            <a:r>
              <a:rPr lang="fr-FR" dirty="0"/>
              <a:t>Importer le vecteur </a:t>
            </a:r>
            <a:r>
              <a:rPr lang="fr-FR" b="1" dirty="0" err="1"/>
              <a:t>regions</a:t>
            </a:r>
            <a:r>
              <a:rPr lang="fr-FR" dirty="0"/>
              <a:t> et </a:t>
            </a:r>
            <a:r>
              <a:rPr lang="fr-FR" b="1" dirty="0"/>
              <a:t>zones emprises</a:t>
            </a:r>
          </a:p>
          <a:p>
            <a:pPr marL="0" indent="0" hangingPunct="0">
              <a:buNone/>
            </a:pPr>
            <a:endParaRPr lang="fr-FR" dirty="0"/>
          </a:p>
          <a:p>
            <a:pPr hangingPunct="0"/>
            <a:r>
              <a:rPr lang="fr-FR" dirty="0" smtClean="0"/>
              <a:t>Importer </a:t>
            </a:r>
            <a:r>
              <a:rPr lang="fr-FR" dirty="0"/>
              <a:t>le fichier </a:t>
            </a:r>
            <a:r>
              <a:rPr lang="fr-FR" b="1" dirty="0"/>
              <a:t>relais.csv</a:t>
            </a:r>
          </a:p>
          <a:p>
            <a:pPr marL="0" indent="0" hangingPunct="0">
              <a:buNone/>
            </a:pPr>
            <a:endParaRPr lang="fr-FR" b="1" dirty="0"/>
          </a:p>
          <a:p>
            <a:pPr hangingPunct="0"/>
            <a:r>
              <a:rPr lang="fr-FR" dirty="0"/>
              <a:t>Importer le fichier </a:t>
            </a:r>
            <a:r>
              <a:rPr lang="fr-FR" b="1" dirty="0" err="1"/>
              <a:t>Quartier_estienne.osm</a:t>
            </a:r>
            <a:endParaRPr lang="fr-FR" b="1" dirty="0"/>
          </a:p>
          <a:p>
            <a:pPr hangingPunct="0"/>
            <a:endParaRPr lang="fr-FR" b="1" dirty="0"/>
          </a:p>
          <a:p>
            <a:pPr hangingPunct="0"/>
            <a:r>
              <a:rPr lang="fr-FR" dirty="0"/>
              <a:t>Sauvegarder l’espace de travail</a:t>
            </a:r>
          </a:p>
          <a:p>
            <a:pPr hangingPunct="0"/>
            <a:endParaRPr lang="fr-FR" b="1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802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/ Export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Exporter les </a:t>
            </a:r>
            <a:r>
              <a:rPr lang="fr-FR" b="1" dirty="0" smtClean="0"/>
              <a:t>relais </a:t>
            </a:r>
            <a:r>
              <a:rPr lang="fr-FR" dirty="0" smtClean="0"/>
              <a:t>au format KML</a:t>
            </a:r>
          </a:p>
          <a:p>
            <a:endParaRPr lang="fr-FR" dirty="0"/>
          </a:p>
          <a:p>
            <a:r>
              <a:rPr lang="fr-FR" dirty="0"/>
              <a:t>Exporter les </a:t>
            </a:r>
            <a:r>
              <a:rPr lang="fr-FR" b="1" dirty="0" smtClean="0"/>
              <a:t>relais </a:t>
            </a:r>
            <a:r>
              <a:rPr lang="fr-FR" dirty="0" smtClean="0"/>
              <a:t>au </a:t>
            </a:r>
            <a:r>
              <a:rPr lang="fr-FR" dirty="0"/>
              <a:t>format </a:t>
            </a:r>
            <a:r>
              <a:rPr lang="fr-FR" dirty="0" smtClean="0"/>
              <a:t>SHP</a:t>
            </a:r>
          </a:p>
          <a:p>
            <a:endParaRPr lang="fr-FR" dirty="0"/>
          </a:p>
          <a:p>
            <a:r>
              <a:rPr lang="fr-FR" dirty="0" smtClean="0"/>
              <a:t>Exporter </a:t>
            </a:r>
            <a:r>
              <a:rPr lang="fr-FR" dirty="0"/>
              <a:t>les </a:t>
            </a:r>
            <a:r>
              <a:rPr lang="fr-FR" b="1" dirty="0"/>
              <a:t>relais </a:t>
            </a:r>
            <a:r>
              <a:rPr lang="fr-FR" dirty="0"/>
              <a:t>au format </a:t>
            </a:r>
            <a:r>
              <a:rPr lang="fr-FR" dirty="0" smtClean="0"/>
              <a:t>TXT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68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/ Export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Exporter </a:t>
            </a:r>
            <a:r>
              <a:rPr lang="fr-FR" dirty="0"/>
              <a:t>les DTED au format </a:t>
            </a:r>
            <a:r>
              <a:rPr lang="fr-FR" dirty="0" smtClean="0"/>
              <a:t>GEOTIFF</a:t>
            </a:r>
          </a:p>
          <a:p>
            <a:endParaRPr lang="fr-FR" dirty="0" smtClean="0"/>
          </a:p>
          <a:p>
            <a:r>
              <a:rPr lang="fr-FR" dirty="0" smtClean="0"/>
              <a:t>Exporter les BDORTHO dans un fichier en qualité dégradée (</a:t>
            </a:r>
            <a:r>
              <a:rPr lang="fr-FR" dirty="0" err="1" smtClean="0"/>
              <a:t>resampling</a:t>
            </a:r>
            <a:r>
              <a:rPr lang="fr-FR" dirty="0" smtClean="0"/>
              <a:t> « </a:t>
            </a:r>
            <a:r>
              <a:rPr lang="fr-FR" dirty="0" err="1" smtClean="0"/>
              <a:t>average</a:t>
            </a:r>
            <a:r>
              <a:rPr lang="fr-FR" dirty="0" smtClean="0"/>
              <a:t> 9x9 »)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Exporter les couches ortho en tuilage en 10x10 tuiles</a:t>
            </a:r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14215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 / Export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Exporter tous les vecteurs dans un fichier </a:t>
            </a:r>
            <a:r>
              <a:rPr lang="fr-FR" b="1" dirty="0" smtClean="0"/>
              <a:t>GMP</a:t>
            </a:r>
            <a:endParaRPr lang="fr-FR" b="1" dirty="0"/>
          </a:p>
          <a:p>
            <a:endParaRPr lang="fr-FR" dirty="0" smtClean="0"/>
          </a:p>
          <a:p>
            <a:r>
              <a:rPr lang="fr-FR" dirty="0" smtClean="0"/>
              <a:t>Retirer </a:t>
            </a:r>
            <a:r>
              <a:rPr lang="fr-FR" dirty="0"/>
              <a:t>la couleur de fond de la couche </a:t>
            </a:r>
            <a:r>
              <a:rPr lang="fr-FR" b="1" dirty="0"/>
              <a:t>coupeJP2</a:t>
            </a:r>
          </a:p>
          <a:p>
            <a:endParaRPr lang="fr-FR" dirty="0" smtClean="0"/>
          </a:p>
          <a:p>
            <a:r>
              <a:rPr lang="fr-FR" dirty="0" smtClean="0"/>
              <a:t>Créer une zone reliant les points :</a:t>
            </a:r>
          </a:p>
          <a:p>
            <a:pPr lvl="1"/>
            <a:r>
              <a:rPr lang="pl-PL" dirty="0"/>
              <a:t>32 U MV 07558 </a:t>
            </a:r>
            <a:r>
              <a:rPr lang="pl-PL" dirty="0" smtClean="0"/>
              <a:t>12375</a:t>
            </a:r>
            <a:endParaRPr lang="fr-FR" dirty="0" smtClean="0"/>
          </a:p>
          <a:p>
            <a:pPr lvl="1"/>
            <a:r>
              <a:rPr lang="pl-PL" dirty="0"/>
              <a:t>32 U MV 29037 </a:t>
            </a:r>
            <a:r>
              <a:rPr lang="pl-PL" dirty="0" smtClean="0"/>
              <a:t>12375</a:t>
            </a:r>
            <a:endParaRPr lang="fr-FR" dirty="0" smtClean="0"/>
          </a:p>
          <a:p>
            <a:pPr lvl="1"/>
            <a:r>
              <a:rPr lang="pl-PL" dirty="0"/>
              <a:t>32 U MU 29037 </a:t>
            </a:r>
            <a:r>
              <a:rPr lang="pl-PL" dirty="0" smtClean="0"/>
              <a:t>99521</a:t>
            </a:r>
            <a:endParaRPr lang="fr-FR" dirty="0" smtClean="0"/>
          </a:p>
          <a:p>
            <a:pPr lvl="1"/>
            <a:r>
              <a:rPr lang="pl-PL" dirty="0"/>
              <a:t>32 U MU 07558 99521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1199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Importer une trace GPS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Vecteur qui peut avoir diverses extensions (.csv, .</a:t>
            </a:r>
            <a:r>
              <a:rPr lang="fr-FR" dirty="0" err="1" smtClean="0"/>
              <a:t>kmz</a:t>
            </a:r>
            <a:r>
              <a:rPr lang="fr-FR" dirty="0" smtClean="0"/>
              <a:t>, .</a:t>
            </a:r>
            <a:r>
              <a:rPr lang="fr-FR" dirty="0" err="1" smtClean="0"/>
              <a:t>shp</a:t>
            </a:r>
            <a:r>
              <a:rPr lang="fr-FR" dirty="0" smtClean="0"/>
              <a:t>, …)</a:t>
            </a:r>
          </a:p>
          <a:p>
            <a:r>
              <a:rPr lang="fr-FR" dirty="0" smtClean="0"/>
              <a:t>Une trace GPS doit être une suite de points et pas une ligne simple</a:t>
            </a:r>
          </a:p>
          <a:p>
            <a:endParaRPr lang="fr-FR" dirty="0"/>
          </a:p>
          <a:p>
            <a:r>
              <a:rPr lang="fr-FR" dirty="0" smtClean="0"/>
              <a:t>Ouvrir le fichier track.csv dans Excel ou un éditeur de texte</a:t>
            </a:r>
          </a:p>
          <a:p>
            <a:r>
              <a:rPr lang="fr-FR" dirty="0" smtClean="0"/>
              <a:t>Importer la trace dans Global Mapper</a:t>
            </a:r>
          </a:p>
        </p:txBody>
      </p:sp>
    </p:spTree>
    <p:extLst>
      <p:ext uri="{BB962C8B-B14F-4D97-AF65-F5344CB8AC3E}">
        <p14:creationId xmlns:p14="http://schemas.microsoft.com/office/powerpoint/2010/main" val="4138667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Extraire les données d’une zone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Depuis la couche </a:t>
            </a:r>
            <a:r>
              <a:rPr lang="fr-FR" b="1" dirty="0" err="1" smtClean="0"/>
              <a:t>geonames</a:t>
            </a:r>
            <a:r>
              <a:rPr lang="fr-FR" dirty="0" smtClean="0"/>
              <a:t>, extraire les villes d’Alsace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Tracer un rectangle entre Gambsheim, Bischwiller, </a:t>
            </a:r>
            <a:r>
              <a:rPr lang="fr-FR" dirty="0" err="1" smtClean="0"/>
              <a:t>Berling</a:t>
            </a:r>
            <a:r>
              <a:rPr lang="fr-FR" dirty="0" smtClean="0"/>
              <a:t> et </a:t>
            </a:r>
            <a:r>
              <a:rPr lang="fr-FR" dirty="0" err="1" smtClean="0"/>
              <a:t>Arzviller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Pour la zone délimitée, exporter :</a:t>
            </a:r>
          </a:p>
          <a:p>
            <a:pPr lvl="1"/>
            <a:r>
              <a:rPr lang="fr-FR" dirty="0" smtClean="0"/>
              <a:t>Vue satellite</a:t>
            </a:r>
          </a:p>
          <a:p>
            <a:pPr lvl="1"/>
            <a:r>
              <a:rPr lang="fr-FR" dirty="0" smtClean="0"/>
              <a:t>Données relief</a:t>
            </a:r>
          </a:p>
          <a:p>
            <a:pPr lvl="1"/>
            <a:r>
              <a:rPr lang="fr-FR" dirty="0" smtClean="0"/>
              <a:t>Villes</a:t>
            </a:r>
          </a:p>
        </p:txBody>
      </p:sp>
    </p:spTree>
    <p:extLst>
      <p:ext uri="{BB962C8B-B14F-4D97-AF65-F5344CB8AC3E}">
        <p14:creationId xmlns:p14="http://schemas.microsoft.com/office/powerpoint/2010/main" val="746765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 couches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Sur la couche </a:t>
            </a:r>
            <a:r>
              <a:rPr lang="fr-FR" b="1" dirty="0" smtClean="0"/>
              <a:t>villes alsace</a:t>
            </a:r>
            <a:r>
              <a:rPr lang="fr-FR" dirty="0" smtClean="0"/>
              <a:t>, utiliser un point rouge de taille 2</a:t>
            </a:r>
          </a:p>
          <a:p>
            <a:endParaRPr lang="fr-FR" dirty="0"/>
          </a:p>
          <a:p>
            <a:r>
              <a:rPr lang="fr-FR" dirty="0" smtClean="0"/>
              <a:t>Modifier </a:t>
            </a:r>
            <a:r>
              <a:rPr lang="fr-FR" dirty="0"/>
              <a:t>la couche </a:t>
            </a:r>
            <a:r>
              <a:rPr lang="fr-FR" b="1" dirty="0" smtClean="0"/>
              <a:t>relais</a:t>
            </a:r>
            <a:r>
              <a:rPr lang="fr-FR" dirty="0" smtClean="0"/>
              <a:t> pour affecter le type de point relais</a:t>
            </a:r>
          </a:p>
          <a:p>
            <a:endParaRPr lang="fr-FR" dirty="0"/>
          </a:p>
          <a:p>
            <a:r>
              <a:rPr lang="fr-FR" dirty="0" smtClean="0"/>
              <a:t>Modifier la couche </a:t>
            </a:r>
            <a:r>
              <a:rPr lang="fr-FR" b="1" dirty="0" smtClean="0"/>
              <a:t>relais</a:t>
            </a:r>
            <a:r>
              <a:rPr lang="fr-FR" dirty="0" smtClean="0"/>
              <a:t> pour afficher la localité et </a:t>
            </a:r>
            <a:r>
              <a:rPr lang="fr-FR" dirty="0" err="1" smtClean="0"/>
              <a:t>Tx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/>
              <a:t>Sur la couche </a:t>
            </a:r>
            <a:r>
              <a:rPr lang="fr-FR" b="1" dirty="0" smtClean="0"/>
              <a:t>relais</a:t>
            </a:r>
            <a:r>
              <a:rPr lang="fr-FR" dirty="0" smtClean="0"/>
              <a:t>, </a:t>
            </a:r>
            <a:r>
              <a:rPr lang="fr-FR" dirty="0"/>
              <a:t>ajouter en attributs :</a:t>
            </a:r>
          </a:p>
          <a:p>
            <a:pPr lvl="1"/>
            <a:r>
              <a:rPr lang="fr-FR" dirty="0"/>
              <a:t>Les données d’élévation</a:t>
            </a:r>
          </a:p>
          <a:p>
            <a:pPr lvl="1"/>
            <a:r>
              <a:rPr lang="fr-FR" dirty="0"/>
              <a:t>Les coordonnées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7837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Couches et métadonnées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Depuis la couche </a:t>
            </a:r>
            <a:r>
              <a:rPr lang="fr-FR" b="1" dirty="0" smtClean="0"/>
              <a:t>relais</a:t>
            </a:r>
            <a:r>
              <a:rPr lang="fr-FR" dirty="0" smtClean="0"/>
              <a:t>, effectuer une jointure de table avec le fichier </a:t>
            </a:r>
            <a:r>
              <a:rPr lang="fr-FR" b="1" dirty="0" smtClean="0"/>
              <a:t>relais_data.csv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la couche </a:t>
            </a:r>
            <a:r>
              <a:rPr lang="fr-FR" b="1" dirty="0"/>
              <a:t>relais</a:t>
            </a:r>
            <a:r>
              <a:rPr lang="fr-FR" dirty="0"/>
              <a:t>, créer un champ NOM_COURT contenant les trois première lettres de la localité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Diviser la couche </a:t>
            </a:r>
            <a:r>
              <a:rPr lang="fr-FR" b="1" dirty="0"/>
              <a:t>relais</a:t>
            </a:r>
            <a:r>
              <a:rPr lang="fr-FR" dirty="0"/>
              <a:t> selon le champ </a:t>
            </a:r>
            <a:r>
              <a:rPr lang="fr-FR" dirty="0" smtClean="0"/>
              <a:t>NORME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Fermer la couche relais et ses sous-couches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2948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Chercher les villes </a:t>
            </a:r>
            <a:r>
              <a:rPr lang="fr-FR" i="1" dirty="0" err="1"/>
              <a:t>Zollingen</a:t>
            </a:r>
            <a:r>
              <a:rPr lang="fr-FR" dirty="0"/>
              <a:t> et </a:t>
            </a:r>
            <a:r>
              <a:rPr lang="fr-FR" i="1" dirty="0" err="1"/>
              <a:t>Osthoffen</a:t>
            </a:r>
            <a:endParaRPr lang="fr-FR" i="1" dirty="0"/>
          </a:p>
          <a:p>
            <a:r>
              <a:rPr lang="fr-FR" dirty="0"/>
              <a:t>Créer une vue </a:t>
            </a:r>
            <a:r>
              <a:rPr lang="fr-FR" dirty="0" smtClean="0"/>
              <a:t>nommée </a:t>
            </a:r>
            <a:r>
              <a:rPr lang="fr-FR" dirty="0"/>
              <a:t>pour chaque ville</a:t>
            </a:r>
          </a:p>
          <a:p>
            <a:endParaRPr lang="fr-FR" dirty="0"/>
          </a:p>
          <a:p>
            <a:r>
              <a:rPr lang="fr-FR" dirty="0"/>
              <a:t>Rechercher les localités de plus de 800 habitants.</a:t>
            </a:r>
          </a:p>
          <a:p>
            <a:r>
              <a:rPr lang="fr-FR" dirty="0"/>
              <a:t>Ajouter un filtre gardant les localités situées à plus de 300m d’altitude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/>
              <a:t>Copier les villes obtenues dans une nouvelle couche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0044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Géo-référencement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Exporter une coupe de la ville de Lauterbourg</a:t>
            </a:r>
          </a:p>
          <a:p>
            <a:endParaRPr lang="fr-FR" dirty="0"/>
          </a:p>
          <a:p>
            <a:r>
              <a:rPr lang="fr-FR" dirty="0"/>
              <a:t>Importer et géo-référencer l’image </a:t>
            </a:r>
            <a:r>
              <a:rPr lang="fr-FR" b="1" dirty="0"/>
              <a:t>lauterbourg.png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727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Exemples d’utilisation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Trace GPS et profil de tracé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387270"/>
            <a:ext cx="9144000" cy="44707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225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Catalogue de cartes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fr-FR" dirty="0"/>
              <a:t>Un catalogue de cartes est un fichier qui fait références à des fichiers </a:t>
            </a:r>
            <a:r>
              <a:rPr lang="fr-FR" dirty="0" err="1"/>
              <a:t>carto</a:t>
            </a:r>
            <a:r>
              <a:rPr lang="fr-FR" dirty="0"/>
              <a:t>. Il permet de charger à la volée la </a:t>
            </a:r>
            <a:r>
              <a:rPr lang="fr-FR" dirty="0" err="1"/>
              <a:t>carto</a:t>
            </a:r>
            <a:r>
              <a:rPr lang="fr-FR" dirty="0"/>
              <a:t> à afficher.</a:t>
            </a:r>
          </a:p>
          <a:p>
            <a:pPr marL="0" indent="0" hangingPunct="0">
              <a:buNone/>
            </a:pPr>
            <a:endParaRPr lang="fr-FR" dirty="0"/>
          </a:p>
          <a:p>
            <a:pPr marL="0" indent="0" hangingPunct="0">
              <a:buNone/>
            </a:pPr>
            <a:r>
              <a:rPr lang="fr-FR" dirty="0"/>
              <a:t>Solution efficace pour importer beaucoup de </a:t>
            </a:r>
            <a:r>
              <a:rPr lang="fr-FR" dirty="0" smtClean="0"/>
              <a:t>tuiles.</a:t>
            </a:r>
            <a:endParaRPr lang="fr-FR" dirty="0"/>
          </a:p>
          <a:p>
            <a:pPr hangingPunct="0"/>
            <a:endParaRPr lang="fr-FR" dirty="0"/>
          </a:p>
          <a:p>
            <a:pPr hangingPunct="0"/>
            <a:r>
              <a:rPr lang="fr-FR" dirty="0"/>
              <a:t>Créer un catalogue de cartes pour les tuiles BDORTHO précédemment exportées</a:t>
            </a:r>
          </a:p>
          <a:p>
            <a:pPr hangingPunct="0"/>
            <a:endParaRPr lang="fr-FR" dirty="0"/>
          </a:p>
          <a:p>
            <a:pPr hangingPunct="0"/>
            <a:r>
              <a:rPr lang="fr-FR" dirty="0"/>
              <a:t>Importer le catalogue</a:t>
            </a:r>
          </a:p>
          <a:p>
            <a:pPr hangingPunct="0"/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74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Vecteurs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040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Vecteurs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Fusionner les deux surfaces FDS de la couche </a:t>
            </a:r>
            <a:r>
              <a:rPr lang="fr-FR" b="1" dirty="0" smtClean="0"/>
              <a:t>zones emprises</a:t>
            </a:r>
          </a:p>
          <a:p>
            <a:endParaRPr lang="fr-FR" dirty="0" smtClean="0"/>
          </a:p>
          <a:p>
            <a:r>
              <a:rPr lang="fr-FR" dirty="0" smtClean="0"/>
              <a:t>Relier par une ligne Le Roitelet, </a:t>
            </a:r>
            <a:r>
              <a:rPr lang="fr-FR" dirty="0" err="1" smtClean="0"/>
              <a:t>Champenay</a:t>
            </a:r>
            <a:r>
              <a:rPr lang="fr-FR" dirty="0" smtClean="0"/>
              <a:t> et le Col du </a:t>
            </a:r>
            <a:r>
              <a:rPr lang="fr-FR" dirty="0" err="1" smtClean="0"/>
              <a:t>Hantz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Transformer cette ligne en surface</a:t>
            </a:r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11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Vecteurs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Déplacer le point </a:t>
            </a:r>
            <a:r>
              <a:rPr lang="fr-FR" i="1" dirty="0"/>
              <a:t>Albestroff</a:t>
            </a:r>
            <a:r>
              <a:rPr lang="fr-FR" dirty="0"/>
              <a:t> de 60m vers le nord et de 165m vers l’ouest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Tracer une surface recouvrant le bois au nord de </a:t>
            </a:r>
            <a:r>
              <a:rPr lang="fr-FR" i="1" dirty="0" err="1" smtClean="0"/>
              <a:t>Givrycourt</a:t>
            </a:r>
            <a:endParaRPr lang="fr-FR" i="1" dirty="0" smtClean="0"/>
          </a:p>
          <a:p>
            <a:endParaRPr lang="fr-FR" dirty="0"/>
          </a:p>
          <a:p>
            <a:r>
              <a:rPr lang="fr-FR" dirty="0" smtClean="0"/>
              <a:t>Appliquer sur cette surface une </a:t>
            </a:r>
            <a:r>
              <a:rPr lang="fr-FR" dirty="0"/>
              <a:t>zone tampon de 300m</a:t>
            </a:r>
          </a:p>
          <a:p>
            <a:endParaRPr lang="fr-FR" dirty="0"/>
          </a:p>
          <a:p>
            <a:r>
              <a:rPr lang="fr-FR" dirty="0"/>
              <a:t>Dans la zone tampon, découper la forme du bois précédemment tracée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3704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Vecteurs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Créer une zone de couverture sur les points de la couche </a:t>
            </a:r>
            <a:r>
              <a:rPr lang="fr-FR" b="1" dirty="0" smtClean="0"/>
              <a:t>relais</a:t>
            </a:r>
          </a:p>
          <a:p>
            <a:endParaRPr lang="fr-FR" b="1" dirty="0"/>
          </a:p>
          <a:p>
            <a:r>
              <a:rPr lang="fr-FR" dirty="0" smtClean="0"/>
              <a:t>Créer un point central de la zone</a:t>
            </a:r>
          </a:p>
          <a:p>
            <a:endParaRPr lang="fr-FR" dirty="0"/>
          </a:p>
          <a:p>
            <a:r>
              <a:rPr lang="fr-FR" dirty="0" smtClean="0"/>
              <a:t>Créer une zone tampon de 500m autour de ce point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Créer une grille de 10x10 cases de 1500m x 1500m, dont le coin supérieur gauche est situé en </a:t>
            </a:r>
            <a:r>
              <a:rPr lang="pl-PL" dirty="0"/>
              <a:t>32 U LV 96243 34329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8213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Vecteurs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Trouver le relais de </a:t>
            </a:r>
            <a:r>
              <a:rPr lang="fr-FR" i="1" dirty="0" err="1" smtClean="0"/>
              <a:t>Kirviller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Depuis ce relais, utiliser l’outil COGO pour </a:t>
            </a:r>
            <a:r>
              <a:rPr lang="fr-FR" dirty="0"/>
              <a:t>trouver les coordonnées du point à </a:t>
            </a:r>
            <a:r>
              <a:rPr lang="fr-FR" dirty="0" smtClean="0"/>
              <a:t>7.875km </a:t>
            </a:r>
            <a:r>
              <a:rPr lang="fr-FR" dirty="0"/>
              <a:t>/ </a:t>
            </a:r>
            <a:r>
              <a:rPr lang="fr-FR" dirty="0" smtClean="0"/>
              <a:t>346°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Créer un point sur la coordonnée d’arrivée et lui ajouter </a:t>
            </a:r>
            <a:r>
              <a:rPr lang="fr-FR" b="1" dirty="0" smtClean="0"/>
              <a:t>lauterbourg.png</a:t>
            </a:r>
            <a:r>
              <a:rPr lang="fr-FR" dirty="0" smtClean="0"/>
              <a:t> en pièce jointe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094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Analyse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9933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Compter </a:t>
            </a:r>
            <a:r>
              <a:rPr lang="fr-FR" dirty="0"/>
              <a:t>les points contenus dans chaque carré de la grille</a:t>
            </a:r>
          </a:p>
          <a:p>
            <a:pPr lvl="1"/>
            <a:r>
              <a:rPr lang="fr-FR" dirty="0"/>
              <a:t>Sauvegarder le nom des carrés dans un attribut</a:t>
            </a:r>
          </a:p>
          <a:p>
            <a:pPr lvl="1"/>
            <a:r>
              <a:rPr lang="fr-FR" dirty="0"/>
              <a:t>Afficher le nombre de point comme </a:t>
            </a:r>
            <a:r>
              <a:rPr lang="fr-FR" dirty="0" smtClean="0"/>
              <a:t>nom</a:t>
            </a:r>
            <a:endParaRPr lang="fr-FR" dirty="0"/>
          </a:p>
          <a:p>
            <a:pPr lvl="1"/>
            <a:endParaRPr lang="fr-FR" dirty="0" smtClean="0"/>
          </a:p>
          <a:p>
            <a:r>
              <a:rPr lang="fr-FR" dirty="0"/>
              <a:t>Importer </a:t>
            </a:r>
            <a:r>
              <a:rPr lang="fr-FR" b="1" dirty="0" err="1"/>
              <a:t>relais.gmp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Générer un diagramme </a:t>
            </a:r>
            <a:r>
              <a:rPr lang="fr-FR" dirty="0" err="1"/>
              <a:t>Voronoi</a:t>
            </a:r>
            <a:r>
              <a:rPr lang="fr-FR" dirty="0"/>
              <a:t> </a:t>
            </a:r>
            <a:r>
              <a:rPr lang="fr-FR" dirty="0" err="1"/>
              <a:t>Thiessen</a:t>
            </a:r>
            <a:r>
              <a:rPr lang="fr-FR" dirty="0"/>
              <a:t> sur la couche relais</a:t>
            </a:r>
          </a:p>
          <a:p>
            <a:pPr lvl="1"/>
            <a:endParaRPr lang="fr-FR" dirty="0" smtClean="0"/>
          </a:p>
          <a:p>
            <a:r>
              <a:rPr lang="fr-FR" dirty="0"/>
              <a:t>Obtenir les statistiques de la couche</a:t>
            </a:r>
            <a:endParaRPr lang="fr-FR" b="1" dirty="0"/>
          </a:p>
          <a:p>
            <a:pPr lvl="1"/>
            <a:r>
              <a:rPr lang="fr-FR" dirty="0"/>
              <a:t>Grouper sur l’attribut </a:t>
            </a:r>
            <a:r>
              <a:rPr lang="fr-FR" dirty="0" smtClean="0"/>
              <a:t>NORME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0911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Afficher la zone de couverture des relais en se basant sur l’attribut RAYON</a:t>
            </a:r>
          </a:p>
          <a:p>
            <a:endParaRPr lang="fr-FR" dirty="0" smtClean="0"/>
          </a:p>
          <a:p>
            <a:r>
              <a:rPr lang="fr-FR" dirty="0" smtClean="0"/>
              <a:t>Créer des points intermédiaires sur la couche trajets</a:t>
            </a:r>
          </a:p>
          <a:p>
            <a:endParaRPr lang="fr-FR" dirty="0"/>
          </a:p>
          <a:p>
            <a:r>
              <a:rPr lang="fr-FR" dirty="0" smtClean="0"/>
              <a:t>Générer une carte de chaleur sur les points intermédiaires</a:t>
            </a:r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73548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Relief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855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d’utilisation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Outils relief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4496" y="1714488"/>
            <a:ext cx="5143504" cy="350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900" y="4653136"/>
            <a:ext cx="4693294" cy="2189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2895600"/>
            <a:ext cx="4476750" cy="396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422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Relief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hangingPunct="0"/>
            <a:r>
              <a:rPr lang="fr-FR" dirty="0" smtClean="0"/>
              <a:t>Importer </a:t>
            </a:r>
            <a:r>
              <a:rPr lang="fr-FR" b="1" dirty="0" err="1" smtClean="0"/>
              <a:t>itineraire.gpx</a:t>
            </a:r>
            <a:r>
              <a:rPr lang="fr-FR" dirty="0" smtClean="0"/>
              <a:t> et en faire le profil du tracé.</a:t>
            </a:r>
          </a:p>
          <a:p>
            <a:pPr lvl="1" hangingPunct="0"/>
            <a:r>
              <a:rPr lang="fr-FR" dirty="0" smtClean="0"/>
              <a:t>afficher </a:t>
            </a:r>
            <a:r>
              <a:rPr lang="fr-FR" dirty="0"/>
              <a:t>les points les plus hauts et bas</a:t>
            </a:r>
          </a:p>
          <a:p>
            <a:pPr marL="0" indent="0" hangingPunct="0">
              <a:buNone/>
            </a:pPr>
            <a:endParaRPr lang="fr-FR" dirty="0"/>
          </a:p>
          <a:p>
            <a:pPr hangingPunct="0"/>
            <a:r>
              <a:rPr lang="fr-FR" dirty="0"/>
              <a:t>Générer les talweg (</a:t>
            </a:r>
            <a:r>
              <a:rPr lang="fr-FR" dirty="0" err="1"/>
              <a:t>watershed</a:t>
            </a:r>
            <a:r>
              <a:rPr lang="fr-FR" dirty="0" smtClean="0"/>
              <a:t>)</a:t>
            </a:r>
          </a:p>
          <a:p>
            <a:pPr hangingPunct="0"/>
            <a:endParaRPr lang="fr-FR" dirty="0"/>
          </a:p>
          <a:p>
            <a:pPr lvl="0" hangingPunct="0"/>
            <a:r>
              <a:rPr lang="fr-FR" dirty="0"/>
              <a:t>Générer les lignes de crêtes (</a:t>
            </a:r>
            <a:r>
              <a:rPr lang="fr-FR" dirty="0" err="1"/>
              <a:t>ridge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 smtClean="0"/>
              <a:t>)</a:t>
            </a:r>
          </a:p>
          <a:p>
            <a:pPr hangingPunct="0"/>
            <a:endParaRPr lang="fr-FR" dirty="0" smtClean="0"/>
          </a:p>
          <a:p>
            <a:pPr hangingPunct="0"/>
            <a:r>
              <a:rPr lang="fr-FR" dirty="0" smtClean="0"/>
              <a:t>Générer les courbes de niveaux</a:t>
            </a:r>
          </a:p>
          <a:p>
            <a:pPr hangingPunct="0"/>
            <a:endParaRPr lang="fr-FR" dirty="0" smtClean="0"/>
          </a:p>
          <a:p>
            <a:pPr lvl="0" hangingPunct="0"/>
            <a:endParaRPr lang="fr-FR" dirty="0"/>
          </a:p>
          <a:p>
            <a:pPr hangingPunct="0"/>
            <a:endParaRPr lang="fr-FR" dirty="0" smtClean="0"/>
          </a:p>
          <a:p>
            <a:pPr hangingPunct="0"/>
            <a:endParaRPr lang="fr-FR" dirty="0"/>
          </a:p>
          <a:p>
            <a:pPr hangingPunct="0"/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040" y="5325232"/>
            <a:ext cx="690363" cy="7503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040" y="3068960"/>
            <a:ext cx="690364" cy="7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Relief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Utiliser l’outil </a:t>
            </a:r>
            <a:r>
              <a:rPr lang="fr-FR" dirty="0" err="1" smtClean="0"/>
              <a:t>intervisibilité</a:t>
            </a:r>
            <a:r>
              <a:rPr lang="fr-FR" dirty="0" smtClean="0"/>
              <a:t> depuis les deux points</a:t>
            </a:r>
          </a:p>
          <a:p>
            <a:pPr lvl="1"/>
            <a:r>
              <a:rPr lang="pl-PL" dirty="0" smtClean="0"/>
              <a:t>32 U KV 88535 06070</a:t>
            </a:r>
            <a:endParaRPr lang="fr-FR" dirty="0" smtClean="0"/>
          </a:p>
          <a:p>
            <a:pPr lvl="1"/>
            <a:r>
              <a:rPr lang="pl-PL" dirty="0" smtClean="0"/>
              <a:t>32 U KV 90667 05805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/>
              <a:t>Faire apparaître la zone commune aux champs de vision des deux points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7286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Relief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Créer </a:t>
            </a:r>
            <a:r>
              <a:rPr lang="fr-FR" dirty="0"/>
              <a:t>un bâtiment de 30m de haut</a:t>
            </a:r>
          </a:p>
          <a:p>
            <a:endParaRPr lang="fr-FR" dirty="0" smtClean="0"/>
          </a:p>
          <a:p>
            <a:r>
              <a:rPr lang="fr-FR" dirty="0" smtClean="0"/>
              <a:t>Déterminer les points le plus haut/le plus </a:t>
            </a:r>
            <a:r>
              <a:rPr lang="fr-FR" dirty="0" smtClean="0"/>
              <a:t>bas</a:t>
            </a:r>
          </a:p>
          <a:p>
            <a:endParaRPr lang="fr-FR" dirty="0"/>
          </a:p>
          <a:p>
            <a:r>
              <a:rPr lang="fr-FR" dirty="0" smtClean="0"/>
              <a:t>Tracer un trajet et le visualiser en mode avion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8472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Relief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Une carte </a:t>
            </a:r>
            <a:r>
              <a:rPr lang="fr-FR" dirty="0"/>
              <a:t>des </a:t>
            </a:r>
            <a:r>
              <a:rPr lang="fr-FR" dirty="0" smtClean="0"/>
              <a:t>pentes met en évidence les différente inclinaisons des pentes sur le terrain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48" y="3711724"/>
            <a:ext cx="6744304" cy="3146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640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Impression et automatisation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9925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Impression de cartes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GlobalMapper</a:t>
            </a:r>
            <a:r>
              <a:rPr lang="fr-FR" dirty="0" smtClean="0"/>
              <a:t> intègre un éditeur de </a:t>
            </a:r>
            <a:r>
              <a:rPr lang="fr-FR" dirty="0" err="1" smtClean="0"/>
              <a:t>template</a:t>
            </a:r>
            <a:r>
              <a:rPr lang="fr-FR" dirty="0" smtClean="0"/>
              <a:t> pour imprimer des cartes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Cet outil permet de définir une mise en forme normée et réutilisable pour imprimer des coupes de cartes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Menu Tools &gt;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Layout</a:t>
            </a:r>
            <a:r>
              <a:rPr lang="fr-FR" dirty="0" smtClean="0"/>
              <a:t> Editor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4653136"/>
            <a:ext cx="632644" cy="6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20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Impression de cartes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1268760"/>
            <a:ext cx="3238500" cy="51054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04626"/>
            <a:ext cx="6264696" cy="42347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42531" y="4365104"/>
            <a:ext cx="1045557" cy="421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6888088" y="2276872"/>
            <a:ext cx="1368152" cy="2354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631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Impression de cartes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3623" y="1428009"/>
            <a:ext cx="8804754" cy="53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17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Script d’automatisation de tâches</a:t>
            </a:r>
          </a:p>
          <a:p>
            <a:endParaRPr lang="fr-FR" dirty="0"/>
          </a:p>
          <a:p>
            <a:r>
              <a:rPr lang="fr-FR" dirty="0" smtClean="0"/>
              <a:t>Toutes les fonctionnalités de </a:t>
            </a:r>
            <a:r>
              <a:rPr lang="fr-FR" dirty="0" err="1" smtClean="0"/>
              <a:t>GlobalMapper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Se libérer du travail long et/ou répétitif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4974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Automatisation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18339"/>
          <a:stretch/>
        </p:blipFill>
        <p:spPr>
          <a:xfrm>
            <a:off x="2191589" y="1397700"/>
            <a:ext cx="780882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d’utilisation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Situation tactique et technique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1945" t="12941" b="3530"/>
          <a:stretch/>
        </p:blipFill>
        <p:spPr>
          <a:xfrm>
            <a:off x="1524000" y="2405752"/>
            <a:ext cx="9144000" cy="445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2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Shift </a:t>
            </a:r>
            <a:r>
              <a:rPr lang="fr-FR" dirty="0"/>
              <a:t>+ S : </a:t>
            </a:r>
            <a:r>
              <a:rPr lang="fr-FR" dirty="0" smtClean="0"/>
              <a:t>Affiche/masque </a:t>
            </a:r>
            <a:r>
              <a:rPr lang="fr-FR" dirty="0"/>
              <a:t>l’échelle de distance</a:t>
            </a:r>
          </a:p>
          <a:p>
            <a:endParaRPr lang="fr-FR" dirty="0" smtClean="0"/>
          </a:p>
          <a:p>
            <a:r>
              <a:rPr lang="fr-FR" dirty="0" smtClean="0"/>
              <a:t>Shift </a:t>
            </a:r>
            <a:r>
              <a:rPr lang="fr-FR" dirty="0"/>
              <a:t>+ L : </a:t>
            </a:r>
            <a:r>
              <a:rPr lang="fr-FR" dirty="0" smtClean="0"/>
              <a:t>Affiche/masque </a:t>
            </a:r>
            <a:r>
              <a:rPr lang="fr-FR" dirty="0"/>
              <a:t>l’échelle d’altitude</a:t>
            </a:r>
          </a:p>
          <a:p>
            <a:endParaRPr lang="fr-FR" dirty="0" smtClean="0"/>
          </a:p>
          <a:p>
            <a:r>
              <a:rPr lang="fr-FR" dirty="0" smtClean="0"/>
              <a:t>Shift </a:t>
            </a:r>
            <a:r>
              <a:rPr lang="fr-FR" dirty="0"/>
              <a:t>+ G : </a:t>
            </a:r>
            <a:r>
              <a:rPr lang="fr-FR" dirty="0" smtClean="0"/>
              <a:t>Affiche/masque </a:t>
            </a:r>
            <a:r>
              <a:rPr lang="fr-FR" dirty="0"/>
              <a:t>le </a:t>
            </a:r>
            <a:r>
              <a:rPr lang="fr-FR" dirty="0" smtClean="0"/>
              <a:t>quadrillage</a:t>
            </a:r>
          </a:p>
          <a:p>
            <a:endParaRPr lang="fr-FR" dirty="0" smtClean="0"/>
          </a:p>
          <a:p>
            <a:r>
              <a:rPr lang="fr-FR" dirty="0" smtClean="0"/>
              <a:t>Maintenir ALT en dessin : désactive le « </a:t>
            </a:r>
            <a:r>
              <a:rPr lang="fr-FR" dirty="0" err="1" smtClean="0"/>
              <a:t>snap</a:t>
            </a:r>
            <a:r>
              <a:rPr lang="fr-FR" dirty="0" smtClean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465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Ctrl </a:t>
            </a:r>
            <a:r>
              <a:rPr lang="fr-FR" dirty="0"/>
              <a:t>+ Shift + D : </a:t>
            </a:r>
            <a:r>
              <a:rPr lang="fr-FR" dirty="0" smtClean="0"/>
              <a:t>Affiche/masque </a:t>
            </a:r>
            <a:r>
              <a:rPr lang="fr-FR" dirty="0"/>
              <a:t>les éléments supprimés</a:t>
            </a:r>
          </a:p>
          <a:p>
            <a:endParaRPr lang="fr-FR" dirty="0" smtClean="0"/>
          </a:p>
          <a:p>
            <a:r>
              <a:rPr lang="fr-FR" dirty="0" smtClean="0"/>
              <a:t>Ctrl </a:t>
            </a:r>
            <a:r>
              <a:rPr lang="fr-FR" dirty="0"/>
              <a:t>+ </a:t>
            </a:r>
            <a:r>
              <a:rPr lang="fr-FR" dirty="0" err="1"/>
              <a:t>Origin</a:t>
            </a:r>
            <a:r>
              <a:rPr lang="fr-FR" dirty="0"/>
              <a:t> : Centre la vue sur un </a:t>
            </a:r>
            <a:r>
              <a:rPr lang="fr-FR" dirty="0" smtClean="0"/>
              <a:t>point</a:t>
            </a:r>
          </a:p>
          <a:p>
            <a:endParaRPr lang="fr-FR" dirty="0" smtClean="0"/>
          </a:p>
          <a:p>
            <a:r>
              <a:rPr lang="fr-FR" dirty="0" smtClean="0"/>
              <a:t>Ctrl </a:t>
            </a:r>
            <a:r>
              <a:rPr lang="fr-FR" dirty="0"/>
              <a:t>+ L : copier les </a:t>
            </a:r>
            <a:r>
              <a:rPr lang="fr-FR" dirty="0" smtClean="0"/>
              <a:t>coordonnées du curseur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5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Formats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RASTER</a:t>
            </a:r>
          </a:p>
          <a:p>
            <a:pPr marL="457200" indent="-457200">
              <a:buFontTx/>
              <a:buChar char="-"/>
            </a:pPr>
            <a:r>
              <a:rPr lang="fr-FR" dirty="0"/>
              <a:t>ORTHO (photos)</a:t>
            </a:r>
          </a:p>
          <a:p>
            <a:pPr marL="457200" indent="-457200">
              <a:buFontTx/>
              <a:buChar char="-"/>
            </a:pPr>
            <a:r>
              <a:rPr lang="fr-FR" dirty="0"/>
              <a:t>SCAN (cartes)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2992" y="3578151"/>
            <a:ext cx="4857784" cy="3279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48394" y="1571613"/>
            <a:ext cx="4319606" cy="30433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1376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Formats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Vecteurs</a:t>
            </a:r>
          </a:p>
          <a:p>
            <a:pPr marL="457200" indent="-457200">
              <a:buFontTx/>
              <a:buChar char="-"/>
            </a:pPr>
            <a:r>
              <a:rPr lang="fr-FR" dirty="0"/>
              <a:t>Points</a:t>
            </a:r>
          </a:p>
          <a:p>
            <a:pPr marL="457200" indent="-457200">
              <a:buFontTx/>
              <a:buChar char="-"/>
            </a:pPr>
            <a:r>
              <a:rPr lang="fr-FR" dirty="0"/>
              <a:t>Lignes</a:t>
            </a:r>
          </a:p>
          <a:p>
            <a:pPr marL="457200" indent="-457200">
              <a:buFontTx/>
              <a:buChar char="-"/>
            </a:pPr>
            <a:r>
              <a:rPr lang="fr-FR" dirty="0"/>
              <a:t>Surfaces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2927" y="1785926"/>
            <a:ext cx="5931285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85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Formats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Relief</a:t>
            </a:r>
          </a:p>
          <a:p>
            <a:pPr marL="457200" indent="-457200">
              <a:buFontTx/>
              <a:buChar char="-"/>
            </a:pPr>
            <a:r>
              <a:rPr lang="fr-FR" dirty="0"/>
              <a:t>Modèle Numérique Terrain (DTED)</a:t>
            </a:r>
          </a:p>
          <a:p>
            <a:pPr marL="457200" indent="-457200">
              <a:buFontTx/>
              <a:buChar char="-"/>
            </a:pPr>
            <a:r>
              <a:rPr lang="fr-FR" dirty="0"/>
              <a:t>Modèle Numérique Altitude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0056" y="1896556"/>
            <a:ext cx="5050904" cy="381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038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49325</TotalTime>
  <Words>2912</Words>
  <Application>Microsoft Office PowerPoint</Application>
  <PresentationFormat>Grand écran</PresentationFormat>
  <Paragraphs>795</Paragraphs>
  <Slides>61</Slides>
  <Notes>42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1_Thème Office</vt:lpstr>
      <vt:lpstr>2_Thème Office</vt:lpstr>
      <vt:lpstr>Global Mapper</vt:lpstr>
      <vt:lpstr>Plan</vt:lpstr>
      <vt:lpstr>Présentation</vt:lpstr>
      <vt:lpstr>Exemples d’utilisation</vt:lpstr>
      <vt:lpstr>Exemples d’utilisation</vt:lpstr>
      <vt:lpstr>Exemples d’utilisation</vt:lpstr>
      <vt:lpstr>Formats de données</vt:lpstr>
      <vt:lpstr>Formats de données</vt:lpstr>
      <vt:lpstr>Formats de données</vt:lpstr>
      <vt:lpstr>Système de couches</vt:lpstr>
      <vt:lpstr>La projection</vt:lpstr>
      <vt:lpstr>Les coordonnées</vt:lpstr>
      <vt:lpstr>Convertisseur</vt:lpstr>
      <vt:lpstr>Carto en ligne</vt:lpstr>
      <vt:lpstr>Carto en ligne</vt:lpstr>
      <vt:lpstr>Carto en ligne</vt:lpstr>
      <vt:lpstr>Carto en ligne</vt:lpstr>
      <vt:lpstr>Tuilage</vt:lpstr>
      <vt:lpstr>Import de fichier texte</vt:lpstr>
      <vt:lpstr>Import de fichier texte/CSV</vt:lpstr>
      <vt:lpstr>Import de fichier CSV</vt:lpstr>
      <vt:lpstr>Import de fichier texte</vt:lpstr>
      <vt:lpstr>Import de fichier texte/CSV</vt:lpstr>
      <vt:lpstr>Import de fichier texte/CSV</vt:lpstr>
      <vt:lpstr>Import de fichier texte/CSV</vt:lpstr>
      <vt:lpstr>Exercices pratiques</vt:lpstr>
      <vt:lpstr>Configuration</vt:lpstr>
      <vt:lpstr>Import / Export</vt:lpstr>
      <vt:lpstr>Import / Export</vt:lpstr>
      <vt:lpstr>Import / Export</vt:lpstr>
      <vt:lpstr>Import / Export</vt:lpstr>
      <vt:lpstr>Import / Export</vt:lpstr>
      <vt:lpstr>Import / Export</vt:lpstr>
      <vt:lpstr>Importer une trace GPS</vt:lpstr>
      <vt:lpstr>Extraire les données d’une zone</vt:lpstr>
      <vt:lpstr>Gestion de couches</vt:lpstr>
      <vt:lpstr>Couches et métadonnées</vt:lpstr>
      <vt:lpstr>Recherche</vt:lpstr>
      <vt:lpstr>Géo-référencement</vt:lpstr>
      <vt:lpstr>Catalogue de cartes</vt:lpstr>
      <vt:lpstr>Vecteurs</vt:lpstr>
      <vt:lpstr>Vecteurs</vt:lpstr>
      <vt:lpstr>Vecteurs</vt:lpstr>
      <vt:lpstr>Vecteurs</vt:lpstr>
      <vt:lpstr>Vecteurs</vt:lpstr>
      <vt:lpstr>Analyse</vt:lpstr>
      <vt:lpstr>Analyse</vt:lpstr>
      <vt:lpstr>Analyse</vt:lpstr>
      <vt:lpstr>Relief</vt:lpstr>
      <vt:lpstr>Relief</vt:lpstr>
      <vt:lpstr>Relief</vt:lpstr>
      <vt:lpstr>Relief</vt:lpstr>
      <vt:lpstr>Relief</vt:lpstr>
      <vt:lpstr>Impression et automatisation</vt:lpstr>
      <vt:lpstr>Impression de cartes</vt:lpstr>
      <vt:lpstr>Impression de cartes</vt:lpstr>
      <vt:lpstr>Impression de cartes</vt:lpstr>
      <vt:lpstr>Automatisation</vt:lpstr>
      <vt:lpstr>Automatisation</vt:lpstr>
      <vt:lpstr>Raccourcis</vt:lpstr>
      <vt:lpstr>Raccourcis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exploit</dc:creator>
  <cp:lastModifiedBy>Marty</cp:lastModifiedBy>
  <cp:revision>1158</cp:revision>
  <dcterms:created xsi:type="dcterms:W3CDTF">2020-01-14T07:46:33Z</dcterms:created>
  <dcterms:modified xsi:type="dcterms:W3CDTF">2022-08-11T12:52:55Z</dcterms:modified>
</cp:coreProperties>
</file>